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5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059153-DCE0-42AD-9B88-3E18C1483D57}" type="datetimeFigureOut">
              <a:rPr lang="sr-Latn-CS" smtClean="0"/>
              <a:pPr/>
              <a:t>7.9.2015.</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7F790-4431-4124-97B9-7EC292BA4EB2}" type="slidenum">
              <a:rPr lang="hr-HR" smtClean="0"/>
              <a:pPr/>
              <a:t>‹#›</a:t>
            </a:fld>
            <a:endParaRPr lang="hr-HR"/>
          </a:p>
        </p:txBody>
      </p:sp>
    </p:spTree>
    <p:extLst>
      <p:ext uri="{BB962C8B-B14F-4D97-AF65-F5344CB8AC3E}">
        <p14:creationId xmlns:p14="http://schemas.microsoft.com/office/powerpoint/2010/main" val="3868675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9E17F790-4431-4124-97B9-7EC292BA4EB2}" type="slidenum">
              <a:rPr lang="hr-HR" smtClean="0"/>
              <a:pPr/>
              <a:t>19</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39905DD-B191-42D5-9AFF-D65164D30964}" type="datetimeFigureOut">
              <a:rPr lang="sr-Latn-CS" smtClean="0"/>
              <a:pPr/>
              <a:t>7.9.2015.</a:t>
            </a:fld>
            <a:endParaRPr lang="hr-H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hr-H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ACA11CB-D0EC-4685-BBE4-808FFB6F365F}"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9905DD-B191-42D5-9AFF-D65164D30964}" type="datetimeFigureOut">
              <a:rPr lang="sr-Latn-CS" smtClean="0"/>
              <a:pPr/>
              <a:t>7.9.2015.</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8ACA11CB-D0EC-4685-BBE4-808FFB6F365F}"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9905DD-B191-42D5-9AFF-D65164D30964}" type="datetimeFigureOut">
              <a:rPr lang="sr-Latn-CS" smtClean="0"/>
              <a:pPr/>
              <a:t>7.9.2015.</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8ACA11CB-D0EC-4685-BBE4-808FFB6F365F}"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9905DD-B191-42D5-9AFF-D65164D30964}" type="datetimeFigureOut">
              <a:rPr lang="sr-Latn-CS" smtClean="0"/>
              <a:pPr/>
              <a:t>7.9.2015.</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8ACA11CB-D0EC-4685-BBE4-808FFB6F365F}" type="slidenum">
              <a:rPr lang="hr-HR" smtClean="0"/>
              <a:pPr/>
              <a:t>‹#›</a:t>
            </a:fld>
            <a:endParaRPr lang="hr-H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39905DD-B191-42D5-9AFF-D65164D30964}" type="datetimeFigureOut">
              <a:rPr lang="sr-Latn-CS" smtClean="0"/>
              <a:pPr/>
              <a:t>7.9.2015.</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8ACA11CB-D0EC-4685-BBE4-808FFB6F365F}" type="slidenum">
              <a:rPr lang="hr-HR" smtClean="0"/>
              <a:pPr/>
              <a:t>‹#›</a:t>
            </a:fld>
            <a:endParaRPr lang="hr-H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39905DD-B191-42D5-9AFF-D65164D30964}" type="datetimeFigureOut">
              <a:rPr lang="sr-Latn-CS" smtClean="0"/>
              <a:pPr/>
              <a:t>7.9.2015.</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8ACA11CB-D0EC-4685-BBE4-808FFB6F365F}" type="slidenum">
              <a:rPr lang="hr-HR" smtClean="0"/>
              <a:pPr/>
              <a:t>‹#›</a:t>
            </a:fld>
            <a:endParaRPr lang="hr-H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39905DD-B191-42D5-9AFF-D65164D30964}" type="datetimeFigureOut">
              <a:rPr lang="sr-Latn-CS" smtClean="0"/>
              <a:pPr/>
              <a:t>7.9.2015.</a:t>
            </a:fld>
            <a:endParaRPr lang="hr-HR"/>
          </a:p>
        </p:txBody>
      </p:sp>
      <p:sp>
        <p:nvSpPr>
          <p:cNvPr id="8" name="Footer Placeholder 7"/>
          <p:cNvSpPr>
            <a:spLocks noGrp="1"/>
          </p:cNvSpPr>
          <p:nvPr>
            <p:ph type="ftr" sz="quarter" idx="11"/>
          </p:nvPr>
        </p:nvSpPr>
        <p:spPr/>
        <p:txBody>
          <a:bodyPr/>
          <a:lstStyle>
            <a:extLst/>
          </a:lstStyle>
          <a:p>
            <a:endParaRPr lang="hr-HR"/>
          </a:p>
        </p:txBody>
      </p:sp>
      <p:sp>
        <p:nvSpPr>
          <p:cNvPr id="9" name="Slide Number Placeholder 8"/>
          <p:cNvSpPr>
            <a:spLocks noGrp="1"/>
          </p:cNvSpPr>
          <p:nvPr>
            <p:ph type="sldNum" sz="quarter" idx="12"/>
          </p:nvPr>
        </p:nvSpPr>
        <p:spPr/>
        <p:txBody>
          <a:bodyPr/>
          <a:lstStyle>
            <a:extLst/>
          </a:lstStyle>
          <a:p>
            <a:fld id="{8ACA11CB-D0EC-4685-BBE4-808FFB6F365F}"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39905DD-B191-42D5-9AFF-D65164D30964}" type="datetimeFigureOut">
              <a:rPr lang="sr-Latn-CS" smtClean="0"/>
              <a:pPr/>
              <a:t>7.9.2015.</a:t>
            </a:fld>
            <a:endParaRPr lang="hr-HR"/>
          </a:p>
        </p:txBody>
      </p:sp>
      <p:sp>
        <p:nvSpPr>
          <p:cNvPr id="4" name="Footer Placeholder 3"/>
          <p:cNvSpPr>
            <a:spLocks noGrp="1"/>
          </p:cNvSpPr>
          <p:nvPr>
            <p:ph type="ftr" sz="quarter" idx="11"/>
          </p:nvPr>
        </p:nvSpPr>
        <p:spPr/>
        <p:txBody>
          <a:bodyPr/>
          <a:lstStyle>
            <a:extLst/>
          </a:lstStyle>
          <a:p>
            <a:endParaRPr lang="hr-HR"/>
          </a:p>
        </p:txBody>
      </p:sp>
      <p:sp>
        <p:nvSpPr>
          <p:cNvPr id="5" name="Slide Number Placeholder 4"/>
          <p:cNvSpPr>
            <a:spLocks noGrp="1"/>
          </p:cNvSpPr>
          <p:nvPr>
            <p:ph type="sldNum" sz="quarter" idx="12"/>
          </p:nvPr>
        </p:nvSpPr>
        <p:spPr/>
        <p:txBody>
          <a:bodyPr/>
          <a:lstStyle>
            <a:extLst/>
          </a:lstStyle>
          <a:p>
            <a:fld id="{8ACA11CB-D0EC-4685-BBE4-808FFB6F365F}" type="slidenum">
              <a:rPr lang="hr-HR" smtClean="0"/>
              <a:pPr/>
              <a:t>‹#›</a:t>
            </a:fld>
            <a:endParaRPr lang="hr-H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39905DD-B191-42D5-9AFF-D65164D30964}" type="datetimeFigureOut">
              <a:rPr lang="sr-Latn-CS" smtClean="0"/>
              <a:pPr/>
              <a:t>7.9.2015.</a:t>
            </a:fld>
            <a:endParaRPr lang="hr-HR"/>
          </a:p>
        </p:txBody>
      </p:sp>
      <p:sp>
        <p:nvSpPr>
          <p:cNvPr id="3" name="Footer Placeholder 2"/>
          <p:cNvSpPr>
            <a:spLocks noGrp="1"/>
          </p:cNvSpPr>
          <p:nvPr>
            <p:ph type="ftr" sz="quarter" idx="11"/>
          </p:nvPr>
        </p:nvSpPr>
        <p:spPr/>
        <p:txBody>
          <a:bodyPr/>
          <a:lstStyle>
            <a:extLst/>
          </a:lstStyle>
          <a:p>
            <a:endParaRPr lang="hr-HR"/>
          </a:p>
        </p:txBody>
      </p:sp>
      <p:sp>
        <p:nvSpPr>
          <p:cNvPr id="4" name="Slide Number Placeholder 3"/>
          <p:cNvSpPr>
            <a:spLocks noGrp="1"/>
          </p:cNvSpPr>
          <p:nvPr>
            <p:ph type="sldNum" sz="quarter" idx="12"/>
          </p:nvPr>
        </p:nvSpPr>
        <p:spPr/>
        <p:txBody>
          <a:bodyPr/>
          <a:lstStyle>
            <a:extLst/>
          </a:lstStyle>
          <a:p>
            <a:fld id="{8ACA11CB-D0EC-4685-BBE4-808FFB6F365F}"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39905DD-B191-42D5-9AFF-D65164D30964}" type="datetimeFigureOut">
              <a:rPr lang="sr-Latn-CS" smtClean="0"/>
              <a:pPr/>
              <a:t>7.9.2015.</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8ACA11CB-D0EC-4685-BBE4-808FFB6F365F}"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39905DD-B191-42D5-9AFF-D65164D30964}" type="datetimeFigureOut">
              <a:rPr lang="sr-Latn-CS" smtClean="0"/>
              <a:pPr/>
              <a:t>7.9.2015.</a:t>
            </a:fld>
            <a:endParaRPr lang="hr-H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r-H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ACA11CB-D0EC-4685-BBE4-808FFB6F365F}" type="slidenum">
              <a:rPr lang="hr-HR" smtClean="0"/>
              <a:pPr/>
              <a:t>‹#›</a:t>
            </a:fld>
            <a:endParaRPr lang="hr-H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39905DD-B191-42D5-9AFF-D65164D30964}" type="datetimeFigureOut">
              <a:rPr lang="sr-Latn-CS" smtClean="0"/>
              <a:pPr/>
              <a:t>7.9.2015.</a:t>
            </a:fld>
            <a:endParaRPr lang="hr-H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r-H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ACA11CB-D0EC-4685-BBE4-808FFB6F365F}"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1000108"/>
            <a:ext cx="7772400" cy="1857388"/>
          </a:xfrm>
        </p:spPr>
        <p:txBody>
          <a:bodyPr>
            <a:normAutofit fontScale="90000"/>
          </a:bodyPr>
          <a:lstStyle/>
          <a:p>
            <a:r>
              <a:rPr lang="pl-PL" dirty="0" smtClean="0"/>
              <a:t>Osnove zaštite na radu za rad na</a:t>
            </a:r>
            <a:br>
              <a:rPr lang="pl-PL" dirty="0" smtClean="0"/>
            </a:br>
            <a:r>
              <a:rPr lang="pl-PL" dirty="0" smtClean="0"/>
              <a:t>siguran način</a:t>
            </a:r>
            <a:endParaRPr lang="hr-HR" dirty="0"/>
          </a:p>
        </p:txBody>
      </p:sp>
      <p:sp>
        <p:nvSpPr>
          <p:cNvPr id="3" name="Subtitle 2"/>
          <p:cNvSpPr>
            <a:spLocks noGrp="1"/>
          </p:cNvSpPr>
          <p:nvPr>
            <p:ph type="subTitle" idx="1"/>
          </p:nvPr>
        </p:nvSpPr>
        <p:spPr/>
        <p:txBody>
          <a:bodyPr/>
          <a:lstStyle/>
          <a:p>
            <a:r>
              <a:rPr lang="hr-HR" dirty="0" smtClean="0">
                <a:solidFill>
                  <a:schemeClr val="tx1"/>
                </a:solidFill>
              </a:rPr>
              <a:t>Medicinska škola u Rijeci</a:t>
            </a:r>
            <a:endParaRPr lang="hr-H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43510"/>
          </a:xfrm>
        </p:spPr>
        <p:txBody>
          <a:bodyPr>
            <a:normAutofit lnSpcReduction="10000"/>
          </a:bodyPr>
          <a:lstStyle/>
          <a:p>
            <a:r>
              <a:rPr lang="hr-HR" dirty="0" smtClean="0"/>
              <a:t>Zaštitne naočale  trebali bi koristiti svi zdravstveni radnici koji su </a:t>
            </a:r>
            <a:r>
              <a:rPr lang="hr-HR" u="sng" dirty="0" smtClean="0"/>
              <a:t>izloženi štetnim utjecajima koji bi mogli  nadraživati,  inficirati ili ozlijediti oči</a:t>
            </a:r>
            <a:r>
              <a:rPr lang="hr-HR" dirty="0" smtClean="0"/>
              <a:t>.</a:t>
            </a:r>
          </a:p>
          <a:p>
            <a:r>
              <a:rPr lang="hr-HR" dirty="0" smtClean="0"/>
              <a:t>razne vrste naočala za zaštitu očiju – različiti poslovi</a:t>
            </a:r>
          </a:p>
          <a:p>
            <a:endParaRPr lang="hr-HR" dirty="0" smtClean="0"/>
          </a:p>
          <a:p>
            <a:pPr>
              <a:buNone/>
            </a:pPr>
            <a:r>
              <a:rPr lang="hr-HR" u="sng" dirty="0" smtClean="0"/>
              <a:t>Obične zaštitne naočale </a:t>
            </a:r>
          </a:p>
          <a:p>
            <a:r>
              <a:rPr lang="hr-HR" dirty="0" smtClean="0"/>
              <a:t>koriste se pri radu s lijekovima, infektivnim tvarima, kiselinama, lužinama i slično, kod zahvata kad postoji opasnost prskanja krvi ili izlučina</a:t>
            </a:r>
            <a:endParaRPr lang="hr-HR" dirty="0"/>
          </a:p>
        </p:txBody>
      </p:sp>
      <p:sp>
        <p:nvSpPr>
          <p:cNvPr id="2" name="Title 1"/>
          <p:cNvSpPr>
            <a:spLocks noGrp="1"/>
          </p:cNvSpPr>
          <p:nvPr>
            <p:ph type="title"/>
          </p:nvPr>
        </p:nvSpPr>
        <p:spPr/>
        <p:txBody>
          <a:bodyPr>
            <a:normAutofit/>
          </a:bodyPr>
          <a:lstStyle/>
          <a:p>
            <a:pPr algn="l"/>
            <a:r>
              <a:rPr lang="hr-HR" sz="3200" dirty="0" smtClean="0"/>
              <a:t>OSOBNA ZAŠTITNA SREDSTVA ZA ZAŠTITU ORGANA VIDA – NAOČALE</a:t>
            </a:r>
            <a:endParaRPr lang="hr-HR"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r-HR" dirty="0" smtClean="0"/>
              <a:t>U zdravstvenim ustanovama gdje se obavljaju poslovi u zoni ionizirajućih zračenja - rtg pretrage trebaju se nositi  </a:t>
            </a:r>
            <a:r>
              <a:rPr lang="hr-HR" u="sng" dirty="0" smtClean="0"/>
              <a:t>specijalne naočale </a:t>
            </a:r>
            <a:r>
              <a:rPr lang="hr-HR" dirty="0" smtClean="0"/>
              <a:t>koje imaju </a:t>
            </a:r>
            <a:r>
              <a:rPr lang="hr-HR" i="1" dirty="0" smtClean="0"/>
              <a:t>olovna stakla</a:t>
            </a:r>
          </a:p>
          <a:p>
            <a:endParaRPr lang="hr-HR" dirty="0" smtClean="0"/>
          </a:p>
          <a:p>
            <a:r>
              <a:rPr lang="hr-HR" i="1" dirty="0" smtClean="0"/>
              <a:t>Pri incidentu prskanja u oči </a:t>
            </a:r>
            <a:r>
              <a:rPr lang="hr-HR" dirty="0" smtClean="0"/>
              <a:t>učeniku, potrebno je oči isprati tekućom vodom i javiti se nastavniku ili odjelnim sestrama, nastavnik će dalje kontaktirati povjerenstvo za intrahospitalne infekcije.</a:t>
            </a:r>
            <a:endParaRPr lang="hr-HR" dirty="0"/>
          </a:p>
        </p:txBody>
      </p:sp>
      <p:sp>
        <p:nvSpPr>
          <p:cNvPr id="2" name="Title 1"/>
          <p:cNvSpPr>
            <a:spLocks noGrp="1"/>
          </p:cNvSpPr>
          <p:nvPr>
            <p:ph type="title"/>
          </p:nvPr>
        </p:nvSpPr>
        <p:spPr/>
        <p:txBody>
          <a:bodyPr>
            <a:normAutofit/>
          </a:bodyPr>
          <a:lstStyle/>
          <a:p>
            <a:r>
              <a:rPr lang="hr-HR" sz="2800" dirty="0" smtClean="0"/>
              <a:t>Naočale</a:t>
            </a:r>
            <a:endParaRPr lang="hr-HR"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5072098"/>
          </a:xfrm>
        </p:spPr>
        <p:txBody>
          <a:bodyPr>
            <a:normAutofit fontScale="77500" lnSpcReduction="20000"/>
          </a:bodyPr>
          <a:lstStyle/>
          <a:p>
            <a:r>
              <a:rPr lang="hr-HR" dirty="0" smtClean="0"/>
              <a:t>Učenici su </a:t>
            </a:r>
            <a:r>
              <a:rPr lang="hr-HR" u="sng" dirty="0" smtClean="0"/>
              <a:t>obvezni</a:t>
            </a:r>
            <a:r>
              <a:rPr lang="hr-HR" dirty="0" smtClean="0"/>
              <a:t> nositi odgovarajuću </a:t>
            </a:r>
            <a:r>
              <a:rPr lang="hr-HR" u="sng" dirty="0" smtClean="0"/>
              <a:t>jednoobraznu zaštitnu </a:t>
            </a:r>
            <a:r>
              <a:rPr lang="hr-HR" dirty="0" smtClean="0"/>
              <a:t>odjeću. </a:t>
            </a:r>
          </a:p>
          <a:p>
            <a:r>
              <a:rPr lang="hr-HR" dirty="0" smtClean="0"/>
              <a:t>U uporabi se nalaze različite vrste osobnih zaštitnih sredstava za zaštitu tijela (ogrtači, haljine, hlače...). </a:t>
            </a:r>
          </a:p>
          <a:p>
            <a:endParaRPr lang="hr-HR" dirty="0" smtClean="0"/>
          </a:p>
          <a:p>
            <a:r>
              <a:rPr lang="hr-HR" dirty="0" smtClean="0"/>
              <a:t>od </a:t>
            </a:r>
            <a:r>
              <a:rPr lang="hr-HR" u="sng" dirty="0" smtClean="0"/>
              <a:t>pamučnog materijala </a:t>
            </a:r>
            <a:r>
              <a:rPr lang="hr-HR" dirty="0" smtClean="0"/>
              <a:t>- ugodna za nošenje jer omogućuju odavanje tjelesne temperature i slobodno kretanje</a:t>
            </a:r>
          </a:p>
          <a:p>
            <a:endParaRPr lang="hr-HR" dirty="0" smtClean="0"/>
          </a:p>
          <a:p>
            <a:r>
              <a:rPr lang="hr-HR" u="sng" dirty="0" smtClean="0"/>
              <a:t>ne smije sputavati </a:t>
            </a:r>
            <a:r>
              <a:rPr lang="hr-HR" dirty="0" smtClean="0"/>
              <a:t>u radu za vrijeme izvođenja zahvata ili dovoditi učenika/učenicu u neugodnu situaciju (kratka i tijesna uniforma)</a:t>
            </a:r>
          </a:p>
          <a:p>
            <a:endParaRPr lang="hr-HR" dirty="0" smtClean="0"/>
          </a:p>
          <a:p>
            <a:r>
              <a:rPr lang="hr-HR" u="sng" dirty="0" smtClean="0"/>
              <a:t>odgovarajuće veličine i duljine</a:t>
            </a:r>
          </a:p>
          <a:p>
            <a:endParaRPr lang="hr-HR" dirty="0" smtClean="0"/>
          </a:p>
          <a:p>
            <a:r>
              <a:rPr lang="hr-HR" dirty="0" smtClean="0"/>
              <a:t>može biti u </a:t>
            </a:r>
            <a:r>
              <a:rPr lang="hr-HR" u="sng" dirty="0" smtClean="0"/>
              <a:t>raznim bojama </a:t>
            </a:r>
            <a:r>
              <a:rPr lang="hr-HR" dirty="0" smtClean="0"/>
              <a:t>što omogućuje prepoznavanje i lakšu komunikaciju između osoblja i bolesnika</a:t>
            </a:r>
            <a:endParaRPr lang="hr-HR" dirty="0"/>
          </a:p>
        </p:txBody>
      </p:sp>
      <p:sp>
        <p:nvSpPr>
          <p:cNvPr id="2" name="Title 1"/>
          <p:cNvSpPr>
            <a:spLocks noGrp="1"/>
          </p:cNvSpPr>
          <p:nvPr>
            <p:ph type="title"/>
          </p:nvPr>
        </p:nvSpPr>
        <p:spPr/>
        <p:txBody>
          <a:bodyPr>
            <a:normAutofit/>
          </a:bodyPr>
          <a:lstStyle/>
          <a:p>
            <a:pPr algn="l"/>
            <a:r>
              <a:rPr lang="hr-HR" sz="3200" dirty="0" smtClean="0"/>
              <a:t>OSOBNA ZAŠTITNA SREDSTVA ZA ZAŠTITU TIJELA  – „UNIFORMA“</a:t>
            </a:r>
            <a:endParaRPr lang="hr-HR"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715016"/>
          </a:xfrm>
        </p:spPr>
        <p:txBody>
          <a:bodyPr>
            <a:normAutofit fontScale="92500" lnSpcReduction="10000"/>
          </a:bodyPr>
          <a:lstStyle/>
          <a:p>
            <a:r>
              <a:rPr lang="hr-HR" dirty="0" smtClean="0"/>
              <a:t>Pri dolasku na vježbe učenik je obvezan donijeti </a:t>
            </a:r>
            <a:r>
              <a:rPr lang="hr-HR" u="sng" dirty="0" smtClean="0"/>
              <a:t>čistu izglačanu odjeću</a:t>
            </a:r>
            <a:r>
              <a:rPr lang="hr-HR" dirty="0" smtClean="0"/>
              <a:t> i </a:t>
            </a:r>
            <a:r>
              <a:rPr lang="hr-HR" u="sng" dirty="0" smtClean="0"/>
              <a:t>identifikacijsku karticu</a:t>
            </a:r>
            <a:r>
              <a:rPr lang="hr-HR" dirty="0" smtClean="0"/>
              <a:t>, složeno u </a:t>
            </a:r>
            <a:r>
              <a:rPr lang="hr-HR" u="sng" dirty="0" smtClean="0"/>
              <a:t>čistoj vrećici</a:t>
            </a:r>
          </a:p>
          <a:p>
            <a:endParaRPr lang="hr-HR" dirty="0" smtClean="0"/>
          </a:p>
          <a:p>
            <a:r>
              <a:rPr lang="hr-HR" dirty="0" smtClean="0"/>
              <a:t>Odjeću držati </a:t>
            </a:r>
            <a:r>
              <a:rPr lang="hr-HR" u="sng" dirty="0" smtClean="0"/>
              <a:t>odvojeno od civilne odjeće</a:t>
            </a:r>
          </a:p>
          <a:p>
            <a:endParaRPr lang="hr-HR" dirty="0" smtClean="0"/>
          </a:p>
          <a:p>
            <a:r>
              <a:rPr lang="hr-HR" dirty="0" smtClean="0"/>
              <a:t>Nakon obavljenih vježbi </a:t>
            </a:r>
            <a:r>
              <a:rPr lang="hr-HR" u="sng" dirty="0" smtClean="0"/>
              <a:t>korištenu uniformu staviti u zasebnu </a:t>
            </a:r>
            <a:r>
              <a:rPr lang="hr-HR" dirty="0" smtClean="0"/>
              <a:t>vrećicu - korištena uniforma ne smije doći u kontakt s korištenom obućom, školskim priborom i hranom</a:t>
            </a:r>
          </a:p>
          <a:p>
            <a:pPr>
              <a:buNone/>
            </a:pPr>
            <a:endParaRPr lang="hr-HR" dirty="0" smtClean="0"/>
          </a:p>
          <a:p>
            <a:pPr>
              <a:buNone/>
            </a:pPr>
            <a:r>
              <a:rPr lang="hr-HR" b="1" dirty="0" smtClean="0"/>
              <a:t>Postupak s uniformom kod kuće:</a:t>
            </a:r>
          </a:p>
          <a:p>
            <a:r>
              <a:rPr lang="hr-HR" dirty="0" smtClean="0"/>
              <a:t>Uniforma se pere zasebno u perilici na 95°C - program iskuhavanja</a:t>
            </a:r>
            <a:endParaRPr lang="hr-HR" dirty="0"/>
          </a:p>
        </p:txBody>
      </p:sp>
      <p:sp>
        <p:nvSpPr>
          <p:cNvPr id="2" name="Title 1"/>
          <p:cNvSpPr>
            <a:spLocks noGrp="1"/>
          </p:cNvSpPr>
          <p:nvPr>
            <p:ph type="title"/>
          </p:nvPr>
        </p:nvSpPr>
        <p:spPr/>
        <p:txBody>
          <a:bodyPr>
            <a:normAutofit/>
          </a:bodyPr>
          <a:lstStyle/>
          <a:p>
            <a:pPr algn="l"/>
            <a:r>
              <a:rPr lang="hr-HR" sz="3200" dirty="0" smtClean="0"/>
              <a:t>Upute za uporabu zaštitne odjeće:</a:t>
            </a:r>
            <a:endParaRPr lang="hr-HR"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r-HR" dirty="0" smtClean="0"/>
              <a:t>Jednokratne pregače</a:t>
            </a:r>
          </a:p>
          <a:p>
            <a:r>
              <a:rPr lang="hr-HR" dirty="0" smtClean="0"/>
              <a:t>Jednokratni mantili</a:t>
            </a:r>
          </a:p>
          <a:p>
            <a:r>
              <a:rPr lang="hr-HR" dirty="0" smtClean="0"/>
              <a:t>Pamučne bijele majice</a:t>
            </a:r>
          </a:p>
          <a:p>
            <a:endParaRPr lang="hr-HR" dirty="0" smtClean="0"/>
          </a:p>
          <a:p>
            <a:r>
              <a:rPr lang="hr-HR" dirty="0" smtClean="0"/>
              <a:t>Dodatnu zaštitnu odjeću nositi pri postupcima kod kojih je moguće prskanje krvi, tjelesnih tekućina, sekreta, ekskreta, u njezi bolesnika inficiranih patogenim mikroorganizmima.</a:t>
            </a:r>
            <a:endParaRPr lang="hr-HR" dirty="0"/>
          </a:p>
        </p:txBody>
      </p:sp>
      <p:sp>
        <p:nvSpPr>
          <p:cNvPr id="2" name="Title 1"/>
          <p:cNvSpPr>
            <a:spLocks noGrp="1"/>
          </p:cNvSpPr>
          <p:nvPr>
            <p:ph type="title"/>
          </p:nvPr>
        </p:nvSpPr>
        <p:spPr/>
        <p:txBody>
          <a:bodyPr>
            <a:normAutofit/>
          </a:bodyPr>
          <a:lstStyle/>
          <a:p>
            <a:pPr algn="l"/>
            <a:r>
              <a:rPr lang="hr-HR" sz="3200" dirty="0" smtClean="0"/>
              <a:t>Dodatna zaštitna odjeća:</a:t>
            </a:r>
            <a:br>
              <a:rPr lang="hr-HR" sz="3200" dirty="0" smtClean="0"/>
            </a:br>
            <a:endParaRPr lang="hr-HR"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r-HR" dirty="0" smtClean="0"/>
              <a:t>Zdravstveni radnik trebao bi uvijek imati mogućnost da prema potrebi tijekom rada zamijeni uprljanu odjeću čistom.</a:t>
            </a:r>
          </a:p>
          <a:p>
            <a:endParaRPr lang="hr-HR" dirty="0" smtClean="0"/>
          </a:p>
          <a:p>
            <a:r>
              <a:rPr lang="hr-HR" dirty="0" smtClean="0"/>
              <a:t>Od osobnih zaštitnih sredstava za zaštitu tijela koriste se još i mekane pamučne potkošulje  koje štite tijelo od štetnih klimatskih uvjeta, odnosno čuvaju mikroklimu tijela.</a:t>
            </a:r>
            <a:endParaRPr lang="hr-HR" dirty="0"/>
          </a:p>
        </p:txBody>
      </p:sp>
      <p:sp>
        <p:nvSpPr>
          <p:cNvPr id="2" name="Title 1"/>
          <p:cNvSpPr>
            <a:spLocks noGrp="1"/>
          </p:cNvSpPr>
          <p:nvPr>
            <p:ph type="title"/>
          </p:nvPr>
        </p:nvSpPr>
        <p:spPr/>
        <p:txBody>
          <a:bodyPr>
            <a:normAutofit/>
          </a:bodyPr>
          <a:lstStyle/>
          <a:p>
            <a:r>
              <a:rPr lang="hr-HR" sz="2800" dirty="0" smtClean="0"/>
              <a:t>Uniforma</a:t>
            </a:r>
            <a:endParaRPr lang="hr-HR"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572140"/>
          </a:xfrm>
        </p:spPr>
        <p:txBody>
          <a:bodyPr>
            <a:normAutofit fontScale="77500" lnSpcReduction="20000"/>
          </a:bodyPr>
          <a:lstStyle/>
          <a:p>
            <a:pPr>
              <a:buNone/>
            </a:pPr>
            <a:r>
              <a:rPr lang="hr-HR" dirty="0" smtClean="0"/>
              <a:t>Ova zaštitna sredstva upotrebljavaju se pri radu sa svim predmetima i tvarima koje mogu </a:t>
            </a:r>
            <a:r>
              <a:rPr lang="hr-HR" u="sng" dirty="0" smtClean="0"/>
              <a:t>izazvati oštećenja na rukama</a:t>
            </a:r>
            <a:r>
              <a:rPr lang="hr-HR" dirty="0" smtClean="0"/>
              <a:t> radnika  </a:t>
            </a:r>
          </a:p>
          <a:p>
            <a:pPr>
              <a:buNone/>
            </a:pPr>
            <a:endParaRPr lang="hr-HR" dirty="0" smtClean="0"/>
          </a:p>
          <a:p>
            <a:pPr>
              <a:buNone/>
            </a:pPr>
            <a:r>
              <a:rPr lang="hr-HR" u="sng" dirty="0" smtClean="0"/>
              <a:t>Obavezna </a:t>
            </a:r>
            <a:r>
              <a:rPr lang="hr-HR" dirty="0" smtClean="0"/>
              <a:t> je uporaba rukavica u radu s bolesnikom ako postoji </a:t>
            </a:r>
            <a:r>
              <a:rPr lang="hr-HR" u="sng" dirty="0" smtClean="0"/>
              <a:t>mogućnost dodira s krvlju, izlučinama, sekretima, sluznicama</a:t>
            </a:r>
          </a:p>
          <a:p>
            <a:pPr>
              <a:buNone/>
            </a:pPr>
            <a:endParaRPr lang="hr-HR" dirty="0" smtClean="0"/>
          </a:p>
          <a:p>
            <a:pPr>
              <a:buNone/>
            </a:pPr>
            <a:r>
              <a:rPr lang="hr-HR" dirty="0" smtClean="0"/>
              <a:t>U zdravstvenim ustanovama koriste se:</a:t>
            </a:r>
          </a:p>
          <a:p>
            <a:pPr>
              <a:buNone/>
            </a:pPr>
            <a:endParaRPr lang="hr-HR" dirty="0" smtClean="0"/>
          </a:p>
          <a:p>
            <a:r>
              <a:rPr lang="hr-HR" dirty="0" smtClean="0"/>
              <a:t> rukavice za  jednokratnu uporabu  od polivinila i </a:t>
            </a:r>
          </a:p>
          <a:p>
            <a:pPr>
              <a:buNone/>
            </a:pPr>
            <a:r>
              <a:rPr lang="hr-HR" dirty="0" smtClean="0"/>
              <a:t>gumene tanke rukavice</a:t>
            </a:r>
          </a:p>
          <a:p>
            <a:r>
              <a:rPr lang="hr-HR" dirty="0" smtClean="0"/>
              <a:t> gumene tehničke rukavice </a:t>
            </a:r>
          </a:p>
          <a:p>
            <a:r>
              <a:rPr lang="hr-HR" dirty="0" smtClean="0"/>
              <a:t> platnene rukavice</a:t>
            </a:r>
          </a:p>
          <a:p>
            <a:r>
              <a:rPr lang="hr-HR" dirty="0" smtClean="0"/>
              <a:t> rukavice od olovne gume</a:t>
            </a:r>
          </a:p>
          <a:p>
            <a:endParaRPr lang="hr-HR" dirty="0" smtClean="0"/>
          </a:p>
          <a:p>
            <a:pPr>
              <a:buNone/>
            </a:pPr>
            <a:r>
              <a:rPr lang="hr-HR" dirty="0" smtClean="0"/>
              <a:t>            Prema vrsti poslova treba upotrijebiti određenu vrstu  </a:t>
            </a:r>
          </a:p>
          <a:p>
            <a:pPr>
              <a:buNone/>
            </a:pPr>
            <a:r>
              <a:rPr lang="hr-HR" dirty="0"/>
              <a:t> </a:t>
            </a:r>
            <a:r>
              <a:rPr lang="hr-HR" dirty="0" smtClean="0"/>
              <a:t>                             zaštitnih rukavica.</a:t>
            </a:r>
            <a:endParaRPr lang="hr-HR" dirty="0"/>
          </a:p>
        </p:txBody>
      </p:sp>
      <p:sp>
        <p:nvSpPr>
          <p:cNvPr id="2" name="Title 1"/>
          <p:cNvSpPr>
            <a:spLocks noGrp="1"/>
          </p:cNvSpPr>
          <p:nvPr>
            <p:ph type="title"/>
          </p:nvPr>
        </p:nvSpPr>
        <p:spPr>
          <a:xfrm>
            <a:off x="457200" y="116632"/>
            <a:ext cx="8229600" cy="1080120"/>
          </a:xfrm>
        </p:spPr>
        <p:txBody>
          <a:bodyPr>
            <a:normAutofit/>
          </a:bodyPr>
          <a:lstStyle/>
          <a:p>
            <a:pPr algn="l"/>
            <a:r>
              <a:rPr lang="hr-HR" sz="3200" dirty="0" smtClean="0"/>
              <a:t>OSOBNA ZAŠTITNA SREDSTVA ZA ZAŠTITU RUKU – RUKAVICE</a:t>
            </a:r>
            <a:endParaRPr lang="hr-HR"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71546"/>
            <a:ext cx="8229600" cy="5786454"/>
          </a:xfrm>
        </p:spPr>
        <p:txBody>
          <a:bodyPr>
            <a:normAutofit fontScale="85000" lnSpcReduction="20000"/>
          </a:bodyPr>
          <a:lstStyle/>
          <a:p>
            <a:r>
              <a:rPr lang="hr-HR" dirty="0" smtClean="0"/>
              <a:t>Obavezna je uporaba lateks ili gumenih rukavica u radu s bolesnikom ako postoji mogućnost dodira s krvlju, izlučinama, sekretima, ekskretima ili zaraženim predmetima, pri dodiru sluznica ili oštećene kože, pri vađenju krvi i slično</a:t>
            </a:r>
          </a:p>
          <a:p>
            <a:endParaRPr lang="hr-HR" dirty="0" smtClean="0"/>
          </a:p>
          <a:p>
            <a:r>
              <a:rPr lang="hr-HR" dirty="0" smtClean="0"/>
              <a:t>Prije navlačenja rukavica ruke je potrebno oprati i obrisati</a:t>
            </a:r>
          </a:p>
          <a:p>
            <a:endParaRPr lang="hr-HR" dirty="0" smtClean="0"/>
          </a:p>
          <a:p>
            <a:r>
              <a:rPr lang="hr-HR" dirty="0" smtClean="0"/>
              <a:t>Mijenjati rukavice nakon svakog bolesnika i svake radnje</a:t>
            </a:r>
          </a:p>
          <a:p>
            <a:endParaRPr lang="hr-HR" dirty="0" smtClean="0"/>
          </a:p>
          <a:p>
            <a:r>
              <a:rPr lang="hr-HR" dirty="0" smtClean="0"/>
              <a:t>Nakon previjanja rane ili drugih doticaja s nečistim mjestima, rukavice treba promijeniti prije dodirivanja čistih dijelova tijela istog bolesnika</a:t>
            </a:r>
          </a:p>
          <a:p>
            <a:endParaRPr lang="hr-HR" dirty="0" smtClean="0"/>
          </a:p>
          <a:p>
            <a:r>
              <a:rPr lang="hr-HR" dirty="0" smtClean="0"/>
              <a:t>        Rukavice se ne smiju nepotrebno dugo nositi jer   </a:t>
            </a:r>
          </a:p>
          <a:p>
            <a:pPr marL="109728" indent="0">
              <a:buNone/>
            </a:pPr>
            <a:r>
              <a:rPr lang="hr-HR" dirty="0"/>
              <a:t> </a:t>
            </a:r>
            <a:r>
              <a:rPr lang="hr-HR" dirty="0" smtClean="0"/>
              <a:t>                   takav postupak povećava rizik od infekcije</a:t>
            </a:r>
          </a:p>
        </p:txBody>
      </p:sp>
      <p:sp>
        <p:nvSpPr>
          <p:cNvPr id="2" name="Title 1"/>
          <p:cNvSpPr>
            <a:spLocks noGrp="1"/>
          </p:cNvSpPr>
          <p:nvPr>
            <p:ph type="title"/>
          </p:nvPr>
        </p:nvSpPr>
        <p:spPr>
          <a:xfrm>
            <a:off x="457200" y="0"/>
            <a:ext cx="8229600" cy="1142984"/>
          </a:xfrm>
        </p:spPr>
        <p:txBody>
          <a:bodyPr>
            <a:normAutofit/>
          </a:bodyPr>
          <a:lstStyle/>
          <a:p>
            <a:pPr algn="l"/>
            <a:r>
              <a:rPr lang="hr-HR" sz="3200" dirty="0" smtClean="0"/>
              <a:t>Upute za pravilnu uporabu zaštitnih rukavica:</a:t>
            </a:r>
            <a:endParaRPr lang="hr-HR"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6143644"/>
          </a:xfrm>
        </p:spPr>
        <p:txBody>
          <a:bodyPr>
            <a:normAutofit fontScale="85000" lnSpcReduction="20000"/>
          </a:bodyPr>
          <a:lstStyle/>
          <a:p>
            <a:r>
              <a:rPr lang="hr-HR" dirty="0" smtClean="0"/>
              <a:t>Uzimati ih iz originalnih kutija (ne nositi po džepovima)</a:t>
            </a:r>
          </a:p>
          <a:p>
            <a:endParaRPr lang="hr-HR" dirty="0" smtClean="0"/>
          </a:p>
          <a:p>
            <a:r>
              <a:rPr lang="hr-HR" dirty="0" smtClean="0"/>
              <a:t>Kod rizika od dodira većih količina tjelesnih tekućina, potrebno je upotrijebiti dva para rukavica radi dodatne zaštite, dva para rukavica koriste se i u postupcima pri kojima postoji opasnost od njihova oštećivanja</a:t>
            </a:r>
          </a:p>
          <a:p>
            <a:endParaRPr lang="hr-HR" dirty="0" smtClean="0"/>
          </a:p>
          <a:p>
            <a:r>
              <a:rPr lang="hr-HR" dirty="0" smtClean="0"/>
              <a:t>Nakon završenog rada rukavice se odmah skidaju, odlažu u za to označene spremnike za otpad, a ruke se obavezno peru</a:t>
            </a:r>
          </a:p>
          <a:p>
            <a:endParaRPr lang="hr-HR" dirty="0" smtClean="0"/>
          </a:p>
          <a:p>
            <a:r>
              <a:rPr lang="hr-HR" u="sng" dirty="0" smtClean="0"/>
              <a:t>Rukavice nisu zamjena za pranje ruku</a:t>
            </a:r>
          </a:p>
          <a:p>
            <a:endParaRPr lang="hr-HR" dirty="0" smtClean="0"/>
          </a:p>
          <a:p>
            <a:r>
              <a:rPr lang="hr-HR" dirty="0" smtClean="0"/>
              <a:t>Nedostatak rukavica za jednokratnu uporabu je mala mehanička otpornost i brzo pucanje po rubovima, pa se one ne bi smjele upotrebljavati pri radu s nadražujućim, otrovnim, infektivnim i sličnim tvarima</a:t>
            </a:r>
            <a:endParaRPr lang="hr-HR" dirty="0"/>
          </a:p>
        </p:txBody>
      </p:sp>
      <p:sp>
        <p:nvSpPr>
          <p:cNvPr id="2" name="Title 1"/>
          <p:cNvSpPr>
            <a:spLocks noGrp="1"/>
          </p:cNvSpPr>
          <p:nvPr>
            <p:ph type="title"/>
          </p:nvPr>
        </p:nvSpPr>
        <p:spPr>
          <a:xfrm>
            <a:off x="457200" y="274638"/>
            <a:ext cx="8229600" cy="582594"/>
          </a:xfrm>
        </p:spPr>
        <p:txBody>
          <a:bodyPr>
            <a:normAutofit/>
          </a:bodyPr>
          <a:lstStyle/>
          <a:p>
            <a:r>
              <a:rPr lang="hr-HR" sz="2800" dirty="0" smtClean="0"/>
              <a:t>Rukavice</a:t>
            </a:r>
            <a:endParaRPr lang="hr-HR"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643578"/>
          </a:xfrm>
        </p:spPr>
        <p:txBody>
          <a:bodyPr>
            <a:normAutofit fontScale="77500" lnSpcReduction="20000"/>
          </a:bodyPr>
          <a:lstStyle/>
          <a:p>
            <a:r>
              <a:rPr lang="hr-HR" dirty="0" smtClean="0"/>
              <a:t>Namijenjena su zaštiti nogu radnika koji veliki dio svojeg radnog vremena provedu stojeći</a:t>
            </a:r>
          </a:p>
          <a:p>
            <a:r>
              <a:rPr lang="hr-HR" dirty="0" smtClean="0"/>
              <a:t>Važno je da je obuća </a:t>
            </a:r>
            <a:r>
              <a:rPr lang="hr-HR" u="sng" dirty="0" smtClean="0"/>
              <a:t>udobna, praktična i sigurna</a:t>
            </a:r>
            <a:r>
              <a:rPr lang="hr-HR" dirty="0" smtClean="0"/>
              <a:t>, sa zaštitnim remenom, izrađena od </a:t>
            </a:r>
            <a:r>
              <a:rPr lang="hr-HR" u="sng" dirty="0" smtClean="0"/>
              <a:t>mekog materijala</a:t>
            </a:r>
            <a:r>
              <a:rPr lang="hr-HR" dirty="0" smtClean="0"/>
              <a:t> koji se </a:t>
            </a:r>
            <a:r>
              <a:rPr lang="hr-HR" u="sng" dirty="0" smtClean="0"/>
              <a:t>ne kliže</a:t>
            </a:r>
            <a:r>
              <a:rPr lang="hr-HR" dirty="0" smtClean="0"/>
              <a:t> i </a:t>
            </a:r>
            <a:r>
              <a:rPr lang="hr-HR" u="sng" dirty="0" smtClean="0"/>
              <a:t>ne stvara buku</a:t>
            </a:r>
          </a:p>
          <a:p>
            <a:pPr>
              <a:buNone/>
            </a:pPr>
            <a:endParaRPr lang="hr-HR" dirty="0" smtClean="0"/>
          </a:p>
          <a:p>
            <a:pPr>
              <a:buNone/>
            </a:pPr>
            <a:r>
              <a:rPr lang="hr-HR" dirty="0" smtClean="0"/>
              <a:t>Upute za postupak s obućom:</a:t>
            </a:r>
          </a:p>
          <a:p>
            <a:pPr>
              <a:buNone/>
            </a:pPr>
            <a:endParaRPr lang="hr-HR" dirty="0" smtClean="0"/>
          </a:p>
          <a:p>
            <a:r>
              <a:rPr lang="hr-HR" dirty="0" smtClean="0"/>
              <a:t>Obuća se koristi samo na odjelu</a:t>
            </a:r>
          </a:p>
          <a:p>
            <a:endParaRPr lang="hr-HR" dirty="0" smtClean="0"/>
          </a:p>
          <a:p>
            <a:r>
              <a:rPr lang="hr-HR" dirty="0" smtClean="0"/>
              <a:t>Učenik donosi čistu obuću u posebnoj vrećici na vježbe</a:t>
            </a:r>
          </a:p>
          <a:p>
            <a:endParaRPr lang="hr-HR" dirty="0" smtClean="0"/>
          </a:p>
          <a:p>
            <a:r>
              <a:rPr lang="hr-HR" dirty="0" smtClean="0"/>
              <a:t>Nakon vježbi nošenu obuću staviti u posebnu vrećicu, koja nije u</a:t>
            </a:r>
          </a:p>
          <a:p>
            <a:pPr>
              <a:buNone/>
            </a:pPr>
            <a:r>
              <a:rPr lang="hr-HR" dirty="0" smtClean="0"/>
              <a:t>      kontaktu s uniformom, školskim priborom i hranom</a:t>
            </a:r>
          </a:p>
          <a:p>
            <a:pPr>
              <a:buNone/>
            </a:pPr>
            <a:endParaRPr lang="hr-HR" dirty="0" smtClean="0"/>
          </a:p>
          <a:p>
            <a:r>
              <a:rPr lang="hr-HR" dirty="0" smtClean="0"/>
              <a:t>Kod kuće obuću temeljito oprati</a:t>
            </a:r>
            <a:endParaRPr lang="hr-HR" dirty="0"/>
          </a:p>
        </p:txBody>
      </p:sp>
      <p:sp>
        <p:nvSpPr>
          <p:cNvPr id="2" name="Title 1"/>
          <p:cNvSpPr>
            <a:spLocks noGrp="1"/>
          </p:cNvSpPr>
          <p:nvPr>
            <p:ph type="title"/>
          </p:nvPr>
        </p:nvSpPr>
        <p:spPr>
          <a:xfrm>
            <a:off x="457200" y="0"/>
            <a:ext cx="8229600" cy="1417638"/>
          </a:xfrm>
        </p:spPr>
        <p:txBody>
          <a:bodyPr>
            <a:normAutofit/>
          </a:bodyPr>
          <a:lstStyle/>
          <a:p>
            <a:pPr algn="l"/>
            <a:r>
              <a:rPr lang="pl-PL" sz="3200" dirty="0" smtClean="0"/>
              <a:t>OSOBNA ZAŠTITNA SREDSTVA ZA ZAŠTITU NOGU – OBUĆA</a:t>
            </a:r>
            <a:endParaRPr lang="hr-HR"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r-HR" dirty="0" smtClean="0"/>
              <a:t>Zaštita na radu provodi se s ciljem da se svim učenicima osiguraju uvjeti rada bez opasnosti za zdravlje i život.</a:t>
            </a:r>
          </a:p>
          <a:p>
            <a:endParaRPr lang="hr-HR" dirty="0" smtClean="0"/>
          </a:p>
          <a:p>
            <a:r>
              <a:rPr lang="hr-HR" dirty="0" smtClean="0"/>
              <a:t>Nezgodom nazivamo neželjeni i nepredviđeni događaj koji za posljedicu može imati ozljedu ili materijalni gubitak. Svaka nezgoda nastaje kao posljedica nečije greške.</a:t>
            </a:r>
            <a:endParaRPr lang="hr-HR" dirty="0"/>
          </a:p>
        </p:txBody>
      </p:sp>
      <p:sp>
        <p:nvSpPr>
          <p:cNvPr id="2" name="Title 1"/>
          <p:cNvSpPr>
            <a:spLocks noGrp="1"/>
          </p:cNvSpPr>
          <p:nvPr>
            <p:ph type="title"/>
          </p:nvPr>
        </p:nvSpPr>
        <p:spPr/>
        <p:txBody>
          <a:bodyPr>
            <a:normAutofit fontScale="90000"/>
          </a:bodyPr>
          <a:lstStyle/>
          <a:p>
            <a:r>
              <a:rPr lang="hr-HR" dirty="0" smtClean="0"/>
              <a:t>Osnove zaštite na radu</a:t>
            </a:r>
            <a:br>
              <a:rPr lang="hr-HR" dirty="0" smtClean="0"/>
            </a:br>
            <a:endParaRPr lang="hr-H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hr-HR" u="sng" dirty="0" smtClean="0"/>
              <a:t>Zaštitne navlake za cipele</a:t>
            </a:r>
            <a:r>
              <a:rPr lang="hr-HR" dirty="0" smtClean="0"/>
              <a:t>  upotrebljavaju se u prostorima gdje su potrebni </a:t>
            </a:r>
            <a:r>
              <a:rPr lang="hr-HR" u="sng" dirty="0" smtClean="0"/>
              <a:t>aseptični uvjeti rada</a:t>
            </a:r>
            <a:r>
              <a:rPr lang="hr-HR" dirty="0" smtClean="0"/>
              <a:t>, u radu </a:t>
            </a:r>
            <a:r>
              <a:rPr lang="hr-HR" u="sng" dirty="0" smtClean="0"/>
              <a:t>s otrovnim tvarima (citostatici) i infektivnim materijalima</a:t>
            </a:r>
            <a:r>
              <a:rPr lang="hr-HR" dirty="0" smtClean="0"/>
              <a:t>. </a:t>
            </a:r>
          </a:p>
          <a:p>
            <a:endParaRPr lang="hr-HR" dirty="0" smtClean="0"/>
          </a:p>
          <a:p>
            <a:r>
              <a:rPr lang="hr-HR" dirty="0" smtClean="0"/>
              <a:t>One štite osobne cipele i sprečavaju intrahospitalne infekcije</a:t>
            </a:r>
          </a:p>
          <a:p>
            <a:endParaRPr lang="hr-HR" dirty="0" smtClean="0"/>
          </a:p>
          <a:p>
            <a:pPr marL="109728" indent="0">
              <a:buNone/>
            </a:pPr>
            <a:r>
              <a:rPr lang="hr-HR" dirty="0" smtClean="0"/>
              <a:t>Zdravstveni radnici vrlo često koriste obuću koja nije primjerena za ovu struku, kako iz estetskih, tako i iz zaštitnih razloga</a:t>
            </a:r>
          </a:p>
          <a:p>
            <a:pPr>
              <a:buNone/>
            </a:pPr>
            <a:endParaRPr lang="hr-HR" dirty="0" smtClean="0"/>
          </a:p>
          <a:p>
            <a:r>
              <a:rPr lang="hr-HR" dirty="0" smtClean="0"/>
              <a:t>Tipičan primjer su „klompe“, natikače, cipele s plastičnim đonom, sandale i slično, što je potpuno neprikladno za rad u zdravstvu jer nosi velik rizik od padova, poskliznuća, što može imati za posljedicu i ozbiljne ozljede</a:t>
            </a:r>
            <a:endParaRPr lang="hr-HR" dirty="0"/>
          </a:p>
        </p:txBody>
      </p:sp>
      <p:sp>
        <p:nvSpPr>
          <p:cNvPr id="2" name="Title 1"/>
          <p:cNvSpPr>
            <a:spLocks noGrp="1"/>
          </p:cNvSpPr>
          <p:nvPr>
            <p:ph type="title"/>
          </p:nvPr>
        </p:nvSpPr>
        <p:spPr/>
        <p:txBody>
          <a:bodyPr>
            <a:normAutofit/>
          </a:bodyPr>
          <a:lstStyle/>
          <a:p>
            <a:r>
              <a:rPr lang="hr-HR" sz="2800" dirty="0" smtClean="0"/>
              <a:t>Navlake za cipele</a:t>
            </a:r>
            <a:endParaRPr lang="hr-HR"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572140"/>
          </a:xfrm>
        </p:spPr>
        <p:txBody>
          <a:bodyPr>
            <a:normAutofit lnSpcReduction="10000"/>
          </a:bodyPr>
          <a:lstStyle/>
          <a:p>
            <a:r>
              <a:rPr lang="hr-HR" dirty="0" smtClean="0"/>
              <a:t>Uredno i lijepo njegovana učenica/učenik - uredne podignute kose, nenapadno namazanog lica, urednih ruku, čistih, njegovanih i podrezanih noktiju bez laka, bez prodornih mirisa u čistoj izglačanoj odjeći s oznakom škole i identifikacijskom karticom te urednom obućom</a:t>
            </a:r>
          </a:p>
          <a:p>
            <a:pPr marL="109728" indent="0">
              <a:buNone/>
            </a:pPr>
            <a:endParaRPr lang="hr-HR" dirty="0" smtClean="0"/>
          </a:p>
          <a:p>
            <a:r>
              <a:rPr lang="hr-HR" dirty="0" smtClean="0"/>
              <a:t>Nokti se režu 24 sata ranije, pazeći na zanoktice jer oštećena koža predstavlja ulazna vrata za mikroorganizme</a:t>
            </a:r>
          </a:p>
          <a:p>
            <a:endParaRPr lang="hr-HR" dirty="0" smtClean="0"/>
          </a:p>
          <a:p>
            <a:r>
              <a:rPr lang="hr-HR" dirty="0" smtClean="0"/>
              <a:t>Učenici na vježbe ne smiju dolaziti s nakitom: </a:t>
            </a:r>
            <a:r>
              <a:rPr lang="hr-HR" dirty="0"/>
              <a:t> </a:t>
            </a:r>
            <a:r>
              <a:rPr lang="hr-HR" dirty="0" smtClean="0"/>
              <a:t>  </a:t>
            </a:r>
          </a:p>
          <a:p>
            <a:pPr marL="109728" indent="0">
              <a:buNone/>
            </a:pPr>
            <a:r>
              <a:rPr lang="hr-HR" dirty="0" smtClean="0"/>
              <a:t>                      prstenje, narukvice, pearcing i sl.</a:t>
            </a:r>
            <a:endParaRPr lang="hr-HR" dirty="0"/>
          </a:p>
        </p:txBody>
      </p:sp>
      <p:sp>
        <p:nvSpPr>
          <p:cNvPr id="2" name="Title 1"/>
          <p:cNvSpPr>
            <a:spLocks noGrp="1"/>
          </p:cNvSpPr>
          <p:nvPr>
            <p:ph type="title"/>
          </p:nvPr>
        </p:nvSpPr>
        <p:spPr>
          <a:xfrm>
            <a:off x="457200" y="0"/>
            <a:ext cx="8229600" cy="1417638"/>
          </a:xfrm>
        </p:spPr>
        <p:txBody>
          <a:bodyPr>
            <a:normAutofit/>
          </a:bodyPr>
          <a:lstStyle/>
          <a:p>
            <a:pPr algn="l"/>
            <a:r>
              <a:rPr lang="hr-HR" sz="3200" dirty="0" smtClean="0"/>
              <a:t>PRIPRAVA UČENIKA ZA VJEŽBE U ZDRAVSTVENIM USTANOVAMA</a:t>
            </a:r>
            <a:endParaRPr lang="hr-HR" sz="3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857892"/>
          </a:xfrm>
        </p:spPr>
        <p:txBody>
          <a:bodyPr>
            <a:normAutofit fontScale="77500" lnSpcReduction="20000"/>
          </a:bodyPr>
          <a:lstStyle/>
          <a:p>
            <a:pPr>
              <a:buNone/>
            </a:pPr>
            <a:r>
              <a:rPr lang="hr-HR" dirty="0" smtClean="0"/>
              <a:t>Pravo na zaštitu na radu i dužnosti zaštite na radu imaju sve osobe koje se prema bilo kojoj osnovi nalaze na radu. U ovu skupinu ulaze i osobe na školovanju, praksi i usavršavanju</a:t>
            </a:r>
          </a:p>
          <a:p>
            <a:endParaRPr lang="hr-HR" dirty="0" smtClean="0"/>
          </a:p>
          <a:p>
            <a:pPr>
              <a:buNone/>
            </a:pPr>
            <a:r>
              <a:rPr lang="hr-HR" dirty="0" smtClean="0"/>
              <a:t>Iz zakonskih propisa proizlaze ova najvažnija prava i dužnosti:</a:t>
            </a:r>
          </a:p>
          <a:p>
            <a:pPr>
              <a:buNone/>
            </a:pPr>
            <a:endParaRPr lang="hr-HR" dirty="0" smtClean="0"/>
          </a:p>
          <a:p>
            <a:r>
              <a:rPr lang="hr-HR" dirty="0" smtClean="0"/>
              <a:t>Rad u zdravom radnom okolišu, a ako ste pri radu izloženi utjecaju raznih štetnosti do saniranja radnog okoliša imate pravo i dužnost koristiti zaštitna sredstva, namijenjena za te poslove</a:t>
            </a:r>
          </a:p>
          <a:p>
            <a:endParaRPr lang="hr-HR" dirty="0" smtClean="0"/>
          </a:p>
          <a:p>
            <a:r>
              <a:rPr lang="hr-HR" dirty="0" smtClean="0"/>
              <a:t>Ako vam pri radu prijeti neposredna opasnost za život, imate pravo odmah odbiti takav rad</a:t>
            </a:r>
          </a:p>
          <a:p>
            <a:pPr>
              <a:buNone/>
            </a:pPr>
            <a:endParaRPr lang="hr-HR" dirty="0" smtClean="0"/>
          </a:p>
          <a:p>
            <a:r>
              <a:rPr lang="hr-HR" dirty="0" smtClean="0"/>
              <a:t>U slučaju da ste počinili povredu radne dužnosti u svezi s mjerama zaštite na radu, radi čega možete biti udaljeni s  </a:t>
            </a:r>
          </a:p>
          <a:p>
            <a:pPr marL="109728" indent="0">
              <a:buNone/>
            </a:pPr>
            <a:r>
              <a:rPr lang="hr-HR" dirty="0"/>
              <a:t> </a:t>
            </a:r>
            <a:r>
              <a:rPr lang="hr-HR" dirty="0" smtClean="0"/>
              <a:t>                  radnog mjesta, neposredni rukovoditelj mora od      </a:t>
            </a:r>
          </a:p>
          <a:p>
            <a:pPr marL="109728" indent="0">
              <a:buNone/>
            </a:pPr>
            <a:r>
              <a:rPr lang="hr-HR" dirty="0"/>
              <a:t> </a:t>
            </a:r>
            <a:r>
              <a:rPr lang="hr-HR" dirty="0" smtClean="0"/>
              <a:t>                                       vas to zahtijevati</a:t>
            </a:r>
          </a:p>
        </p:txBody>
      </p:sp>
      <p:sp>
        <p:nvSpPr>
          <p:cNvPr id="2" name="Title 1"/>
          <p:cNvSpPr>
            <a:spLocks noGrp="1"/>
          </p:cNvSpPr>
          <p:nvPr>
            <p:ph type="title"/>
          </p:nvPr>
        </p:nvSpPr>
        <p:spPr>
          <a:xfrm>
            <a:off x="428596" y="0"/>
            <a:ext cx="8229600" cy="928670"/>
          </a:xfrm>
        </p:spPr>
        <p:txBody>
          <a:bodyPr>
            <a:normAutofit/>
          </a:bodyPr>
          <a:lstStyle/>
          <a:p>
            <a:pPr algn="l"/>
            <a:r>
              <a:rPr lang="it-IT" sz="3200" dirty="0" smtClean="0"/>
              <a:t>PRAVA I DU</a:t>
            </a:r>
            <a:r>
              <a:rPr lang="hr-HR" sz="3200" dirty="0" smtClean="0"/>
              <a:t>Ž</a:t>
            </a:r>
            <a:r>
              <a:rPr lang="it-IT" sz="3200" dirty="0" smtClean="0"/>
              <a:t>NOSTI IZ ZAŠTITE NA RADU</a:t>
            </a:r>
            <a:endParaRPr lang="hr-HR"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525344"/>
          </a:xfrm>
        </p:spPr>
        <p:txBody>
          <a:bodyPr>
            <a:normAutofit fontScale="70000" lnSpcReduction="20000"/>
          </a:bodyPr>
          <a:lstStyle/>
          <a:p>
            <a:endParaRPr lang="hr-HR" dirty="0" smtClean="0"/>
          </a:p>
          <a:p>
            <a:r>
              <a:rPr lang="hr-HR" dirty="0" smtClean="0"/>
              <a:t>Ukoliko uočite neki kvar ili nedostatak na sredstvima rada, a to može biti izvor opasnosti koja bi mogla izazvati ozljedu, dužni ste to odmah prijaviti svojem neposrednom rukovoditelju</a:t>
            </a:r>
          </a:p>
          <a:p>
            <a:endParaRPr lang="hr-HR" dirty="0" smtClean="0"/>
          </a:p>
          <a:p>
            <a:r>
              <a:rPr lang="hr-HR" dirty="0" smtClean="0"/>
              <a:t>Bolujete li od nekih bolesti, kao npr. padavice, vrtoglavice, psihičkih smetnji i slično, koji se liječničkim pregledom ne mogu utvrditi odnosno ako se ta bolest pojavi tijekom školovanja, morate to prijaviti kako bi vas se moglo rasporediti na mjesto koje vama odgovara</a:t>
            </a:r>
          </a:p>
          <a:p>
            <a:endParaRPr lang="hr-HR" dirty="0" smtClean="0"/>
          </a:p>
          <a:p>
            <a:r>
              <a:rPr lang="hr-HR" dirty="0" smtClean="0"/>
              <a:t>Ako se netko pokraj vas ozljedi, dužni ste mu pružiti prvu pomoć u sklopu vaših mogućnosti i znanja te o tome obavijestiti nastavnika</a:t>
            </a:r>
          </a:p>
          <a:p>
            <a:endParaRPr lang="hr-HR" dirty="0" smtClean="0"/>
          </a:p>
          <a:p>
            <a:r>
              <a:rPr lang="hr-HR" dirty="0" smtClean="0"/>
              <a:t>Ukoliko na vašem radnom mjestu ili u njegovoj neposrednoj blizini bukne požar ili nastupe druge pojave koje mogu ugroziti žvot i zdravlje radnika i bolesnika, dužnost vam je da odmah pristupite gašenju požara, odnosno evakuaciji i spašavanju te odmah tražite pomoć i obavijestite neposrednog rukovoditelja</a:t>
            </a:r>
          </a:p>
          <a:p>
            <a:endParaRPr lang="hr-HR" dirty="0" smtClean="0"/>
          </a:p>
          <a:p>
            <a:r>
              <a:rPr lang="hr-HR" dirty="0" smtClean="0"/>
              <a:t>Dužnost vam je osposobiti se za rad na siguran način, kao i usavršavati svoja znanja iz zaštite na radu</a:t>
            </a:r>
            <a:endParaRPr lang="hr-HR" dirty="0"/>
          </a:p>
        </p:txBody>
      </p:sp>
      <p:sp>
        <p:nvSpPr>
          <p:cNvPr id="2" name="Title 1"/>
          <p:cNvSpPr>
            <a:spLocks noGrp="1"/>
          </p:cNvSpPr>
          <p:nvPr>
            <p:ph type="title"/>
          </p:nvPr>
        </p:nvSpPr>
        <p:spPr>
          <a:xfrm rot="10800000" flipV="1">
            <a:off x="467544" y="116632"/>
            <a:ext cx="8229600" cy="417538"/>
          </a:xfrm>
        </p:spPr>
        <p:txBody>
          <a:bodyPr>
            <a:noAutofit/>
          </a:bodyPr>
          <a:lstStyle/>
          <a:p>
            <a:r>
              <a:rPr lang="hr-HR" sz="2800" dirty="0" smtClean="0"/>
              <a:t>Zakonski propisi</a:t>
            </a:r>
            <a:endParaRPr lang="hr-HR"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71547"/>
            <a:ext cx="8229600" cy="5786454"/>
          </a:xfrm>
        </p:spPr>
        <p:txBody>
          <a:bodyPr>
            <a:normAutofit/>
          </a:bodyPr>
          <a:lstStyle/>
          <a:p>
            <a:r>
              <a:rPr lang="hr-HR" dirty="0" smtClean="0"/>
              <a:t>Vatra je kontrolirano gorenje unutar predviđenog ložišta, a požarom se smatra vatra izvan mjesta predviđenog za gorenje (izvan ložišta, tj. na mjestu koje nije pod kontrolom), odnosno požar je vatra koja je promijenila željeni tok</a:t>
            </a:r>
          </a:p>
          <a:p>
            <a:endParaRPr lang="hr-HR" dirty="0" smtClean="0"/>
          </a:p>
          <a:p>
            <a:r>
              <a:rPr lang="hr-HR" dirty="0" smtClean="0"/>
              <a:t>Gorenje je kemijski proces spajanja neke gorive tvari s kisikom uz istodobno razvijanje svjetlosti i topline</a:t>
            </a:r>
            <a:endParaRPr lang="hr-HR" dirty="0"/>
          </a:p>
        </p:txBody>
      </p:sp>
      <p:sp>
        <p:nvSpPr>
          <p:cNvPr id="2" name="Title 1"/>
          <p:cNvSpPr>
            <a:spLocks noGrp="1"/>
          </p:cNvSpPr>
          <p:nvPr>
            <p:ph type="title"/>
          </p:nvPr>
        </p:nvSpPr>
        <p:spPr>
          <a:xfrm>
            <a:off x="457200" y="0"/>
            <a:ext cx="8229600" cy="1417638"/>
          </a:xfrm>
        </p:spPr>
        <p:txBody>
          <a:bodyPr>
            <a:normAutofit/>
          </a:bodyPr>
          <a:lstStyle/>
          <a:p>
            <a:pPr algn="l"/>
            <a:r>
              <a:rPr lang="hr-HR" sz="3200" dirty="0" smtClean="0"/>
              <a:t>MJERE ZAŠTITE OD POŽARA</a:t>
            </a:r>
            <a:endParaRPr lang="hr-HR"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hr-HR" dirty="0" smtClean="0"/>
          </a:p>
          <a:p>
            <a:r>
              <a:rPr lang="sv-SE" dirty="0" smtClean="0"/>
              <a:t>goriva tvar</a:t>
            </a:r>
          </a:p>
          <a:p>
            <a:r>
              <a:rPr lang="sv-SE" dirty="0" smtClean="0"/>
              <a:t>kisik (zrak)</a:t>
            </a:r>
          </a:p>
          <a:p>
            <a:r>
              <a:rPr lang="sv-SE" dirty="0" smtClean="0"/>
              <a:t>toplina (temperatura paljenja)</a:t>
            </a:r>
            <a:endParaRPr lang="hr-HR" dirty="0"/>
          </a:p>
        </p:txBody>
      </p:sp>
      <p:sp>
        <p:nvSpPr>
          <p:cNvPr id="2" name="Title 1"/>
          <p:cNvSpPr>
            <a:spLocks noGrp="1"/>
          </p:cNvSpPr>
          <p:nvPr>
            <p:ph type="title"/>
          </p:nvPr>
        </p:nvSpPr>
        <p:spPr/>
        <p:txBody>
          <a:bodyPr>
            <a:normAutofit fontScale="90000"/>
          </a:bodyPr>
          <a:lstStyle/>
          <a:p>
            <a:pPr algn="l"/>
            <a:r>
              <a:rPr lang="hr-HR" sz="3200" dirty="0" smtClean="0"/>
              <a:t>Da bi došlo do procesa gorenja, moraju biti ispunjena tri uvjeta, tj. mora postojati:</a:t>
            </a:r>
            <a:endParaRPr lang="hr-HR"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6000768"/>
          </a:xfrm>
        </p:spPr>
        <p:txBody>
          <a:bodyPr>
            <a:normAutofit fontScale="85000" lnSpcReduction="20000"/>
          </a:bodyPr>
          <a:lstStyle/>
          <a:p>
            <a:r>
              <a:rPr lang="hr-HR" dirty="0" smtClean="0"/>
              <a:t>Ukloni li se jedan od uvjeta iz požarnog trokuta –  goriva tvar, kisik odnosno zrak, te odgovarajuća temperatura, gorenje se zaustavlja</a:t>
            </a:r>
          </a:p>
          <a:p>
            <a:endParaRPr lang="hr-HR" dirty="0" smtClean="0"/>
          </a:p>
          <a:p>
            <a:pPr>
              <a:buNone/>
            </a:pPr>
            <a:r>
              <a:rPr lang="hr-HR" u="sng" dirty="0" smtClean="0"/>
              <a:t>Načini gašenja požara:</a:t>
            </a:r>
          </a:p>
          <a:p>
            <a:pPr>
              <a:buNone/>
            </a:pPr>
            <a:endParaRPr lang="hr-HR" dirty="0" smtClean="0"/>
          </a:p>
          <a:p>
            <a:r>
              <a:rPr lang="hr-HR" b="1" dirty="0" smtClean="0"/>
              <a:t>Hlađenjem</a:t>
            </a:r>
            <a:r>
              <a:rPr lang="hr-HR" dirty="0" smtClean="0"/>
              <a:t>  se goriva tvar ohlađuje na temperaturu nižu od temperature paljenja</a:t>
            </a:r>
          </a:p>
          <a:p>
            <a:endParaRPr lang="hr-HR" dirty="0" smtClean="0"/>
          </a:p>
          <a:p>
            <a:r>
              <a:rPr lang="hr-HR" b="1" dirty="0" smtClean="0"/>
              <a:t>Ugušivanjem</a:t>
            </a:r>
            <a:r>
              <a:rPr lang="hr-HR" dirty="0" smtClean="0"/>
              <a:t>  se prekida dodir gorive tvari s kisikom iz zraka, i to tako da se sredstvom za gašenje pokrije goriva tvar</a:t>
            </a:r>
          </a:p>
          <a:p>
            <a:endParaRPr lang="hr-HR" dirty="0" smtClean="0"/>
          </a:p>
          <a:p>
            <a:r>
              <a:rPr lang="hr-HR" b="1" dirty="0" smtClean="0"/>
              <a:t>Uklanjanjem gorive tvari </a:t>
            </a:r>
            <a:r>
              <a:rPr lang="hr-HR" dirty="0" smtClean="0"/>
              <a:t>odnosno prekidanjem dovoda gorive tvari do mjesta požara</a:t>
            </a:r>
          </a:p>
          <a:p>
            <a:endParaRPr lang="hr-HR" dirty="0" smtClean="0"/>
          </a:p>
          <a:p>
            <a:r>
              <a:rPr lang="hr-HR" b="1" dirty="0" smtClean="0"/>
              <a:t>Antikatalitičkim djelovanjem  </a:t>
            </a:r>
            <a:r>
              <a:rPr lang="hr-HR" dirty="0" smtClean="0"/>
              <a:t>sredstava za gašenje, npr. halona, usporava se, odnosno prekida spajanje gorive tvari s kisikom iz zraka</a:t>
            </a:r>
            <a:endParaRPr lang="hr-HR" dirty="0"/>
          </a:p>
        </p:txBody>
      </p:sp>
      <p:sp>
        <p:nvSpPr>
          <p:cNvPr id="2" name="Title 1"/>
          <p:cNvSpPr>
            <a:spLocks noGrp="1"/>
          </p:cNvSpPr>
          <p:nvPr>
            <p:ph type="title"/>
          </p:nvPr>
        </p:nvSpPr>
        <p:spPr>
          <a:xfrm>
            <a:off x="457200" y="0"/>
            <a:ext cx="8229600" cy="1000108"/>
          </a:xfrm>
        </p:spPr>
        <p:txBody>
          <a:bodyPr>
            <a:normAutofit/>
          </a:bodyPr>
          <a:lstStyle/>
          <a:p>
            <a:pPr algn="l"/>
            <a:r>
              <a:rPr lang="hr-HR" sz="3200" dirty="0" smtClean="0"/>
              <a:t>OSNOVE GAŠENJA</a:t>
            </a:r>
            <a:endParaRPr lang="hr-HR"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hr-HR" dirty="0" smtClean="0"/>
          </a:p>
          <a:p>
            <a:r>
              <a:rPr lang="hr-HR" dirty="0" smtClean="0"/>
              <a:t>Osnovno i glavno sredstvo (voda)</a:t>
            </a:r>
          </a:p>
          <a:p>
            <a:endParaRPr lang="hr-HR" dirty="0" smtClean="0"/>
          </a:p>
          <a:p>
            <a:r>
              <a:rPr lang="hr-HR" dirty="0" smtClean="0"/>
              <a:t>Specijalna sredstva (pjena, ugljični dioksid-CO</a:t>
            </a:r>
            <a:r>
              <a:rPr lang="hr-HR" sz="2000" dirty="0" smtClean="0"/>
              <a:t>2</a:t>
            </a:r>
            <a:r>
              <a:rPr lang="hr-HR" dirty="0" smtClean="0"/>
              <a:t>, prah i haloni)</a:t>
            </a:r>
          </a:p>
          <a:p>
            <a:endParaRPr lang="hr-HR" dirty="0" smtClean="0"/>
          </a:p>
          <a:p>
            <a:r>
              <a:rPr lang="hr-HR" dirty="0" smtClean="0"/>
              <a:t>Pomoćna sredstva (pijesak, pokrivači)</a:t>
            </a:r>
          </a:p>
          <a:p>
            <a:endParaRPr lang="hr-HR" dirty="0" smtClean="0"/>
          </a:p>
          <a:p>
            <a:endParaRPr lang="hr-HR" dirty="0"/>
          </a:p>
        </p:txBody>
      </p:sp>
      <p:sp>
        <p:nvSpPr>
          <p:cNvPr id="2" name="Title 1"/>
          <p:cNvSpPr>
            <a:spLocks noGrp="1"/>
          </p:cNvSpPr>
          <p:nvPr>
            <p:ph type="title"/>
          </p:nvPr>
        </p:nvSpPr>
        <p:spPr/>
        <p:txBody>
          <a:bodyPr>
            <a:normAutofit/>
          </a:bodyPr>
          <a:lstStyle/>
          <a:p>
            <a:pPr algn="l"/>
            <a:r>
              <a:rPr lang="hr-HR" sz="3200" dirty="0" smtClean="0"/>
              <a:t>Sredstva za gašenje</a:t>
            </a:r>
            <a:endParaRPr lang="hr-HR" sz="3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r-HR" dirty="0" smtClean="0"/>
              <a:t>Gasi tako što se toplina koja se oslobađa pri požaru troši na njezino isparavanje, a posljedica toga je smanjenje topline na mjestu požara – učinak </a:t>
            </a:r>
            <a:r>
              <a:rPr lang="hr-HR" u="sng" dirty="0" smtClean="0"/>
              <a:t>hlađenja</a:t>
            </a:r>
          </a:p>
          <a:p>
            <a:endParaRPr lang="hr-HR" u="sng" dirty="0" smtClean="0"/>
          </a:p>
          <a:p>
            <a:r>
              <a:rPr lang="hr-HR" dirty="0" smtClean="0"/>
              <a:t>Voda provodi električnu struju, pa se zbog toga </a:t>
            </a:r>
            <a:r>
              <a:rPr lang="hr-HR" u="sng" dirty="0" smtClean="0"/>
              <a:t>ne smije koristiti za gašenje požara na uređajima i instalacijama pod naponom</a:t>
            </a:r>
          </a:p>
          <a:p>
            <a:pPr>
              <a:buNone/>
            </a:pPr>
            <a:endParaRPr lang="hr-HR" dirty="0"/>
          </a:p>
        </p:txBody>
      </p:sp>
      <p:sp>
        <p:nvSpPr>
          <p:cNvPr id="2" name="Title 1"/>
          <p:cNvSpPr>
            <a:spLocks noGrp="1"/>
          </p:cNvSpPr>
          <p:nvPr>
            <p:ph type="title"/>
          </p:nvPr>
        </p:nvSpPr>
        <p:spPr/>
        <p:txBody>
          <a:bodyPr>
            <a:normAutofit/>
          </a:bodyPr>
          <a:lstStyle/>
          <a:p>
            <a:pPr algn="l"/>
            <a:r>
              <a:rPr lang="hr-HR" sz="3200" u="sng" dirty="0" smtClean="0"/>
              <a:t>Voda</a:t>
            </a:r>
            <a:endParaRPr lang="hr-HR" sz="3200" u="sng"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hr-HR" dirty="0" smtClean="0"/>
              <a:t>Djeluje istodobno </a:t>
            </a:r>
            <a:r>
              <a:rPr lang="hr-HR" u="sng" dirty="0" smtClean="0"/>
              <a:t>ugušujuće i ohlađujuće</a:t>
            </a:r>
            <a:endParaRPr lang="hr-HR" sz="3600" u="sng" dirty="0" smtClean="0"/>
          </a:p>
          <a:p>
            <a:endParaRPr lang="hr-HR" sz="3600" dirty="0" smtClean="0"/>
          </a:p>
          <a:p>
            <a:r>
              <a:rPr lang="hr-HR" dirty="0" smtClean="0"/>
              <a:t>Postoji kemijska pjena i zračna ili mehanička pjena</a:t>
            </a:r>
          </a:p>
          <a:p>
            <a:endParaRPr lang="hr-HR" dirty="0" smtClean="0"/>
          </a:p>
          <a:p>
            <a:r>
              <a:rPr lang="hr-HR" dirty="0" smtClean="0"/>
              <a:t>Pjena se koristi za gašenje požara ugušivanjem, za gašenje požara </a:t>
            </a:r>
            <a:r>
              <a:rPr lang="hr-HR" u="sng" dirty="0" smtClean="0"/>
              <a:t>zapaljivih tekućina</a:t>
            </a:r>
            <a:r>
              <a:rPr lang="hr-HR" dirty="0" smtClean="0"/>
              <a:t>, a može se upotreb-ljavati i za gašenje požara </a:t>
            </a:r>
            <a:r>
              <a:rPr lang="hr-HR" u="sng" dirty="0" smtClean="0"/>
              <a:t>krutina</a:t>
            </a:r>
          </a:p>
          <a:p>
            <a:endParaRPr lang="hr-HR" dirty="0" smtClean="0"/>
          </a:p>
          <a:p>
            <a:r>
              <a:rPr lang="hr-HR" dirty="0" smtClean="0"/>
              <a:t>Pjenom se </a:t>
            </a:r>
            <a:r>
              <a:rPr lang="hr-HR" u="sng" dirty="0" smtClean="0"/>
              <a:t>ne smiju gasiti požari i električna instalacija, prašine metala i tvari koje burno reagiraju u dodiru s vodom</a:t>
            </a:r>
            <a:endParaRPr lang="hr-HR" u="sng" dirty="0"/>
          </a:p>
        </p:txBody>
      </p:sp>
      <p:sp>
        <p:nvSpPr>
          <p:cNvPr id="2" name="Title 1"/>
          <p:cNvSpPr>
            <a:spLocks noGrp="1"/>
          </p:cNvSpPr>
          <p:nvPr>
            <p:ph type="title"/>
          </p:nvPr>
        </p:nvSpPr>
        <p:spPr/>
        <p:txBody>
          <a:bodyPr>
            <a:normAutofit/>
          </a:bodyPr>
          <a:lstStyle/>
          <a:p>
            <a:pPr algn="l"/>
            <a:r>
              <a:rPr lang="hr-HR" sz="3200" u="sng" dirty="0" smtClean="0"/>
              <a:t>Pjena</a:t>
            </a:r>
            <a:r>
              <a:rPr lang="hr-HR" sz="3200" dirty="0" smtClean="0"/>
              <a:t/>
            </a:r>
            <a:br>
              <a:rPr lang="hr-HR" sz="3200" dirty="0" smtClean="0"/>
            </a:br>
            <a:endParaRPr lang="hr-HR"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endParaRPr lang="hr-HR" dirty="0" smtClean="0"/>
          </a:p>
          <a:p>
            <a:r>
              <a:rPr lang="hr-HR" dirty="0" smtClean="0"/>
              <a:t>Ponekad nećete moći raditi sigurno jer će postojati opasnost od drugih osoba, neispravnih sredstava rada i slično. U tom slučaju zatražite savjet od svoje nastavnice. Ako bolujete od nekih bolesti koje vam mogu predstavljati teškoće u pojedinim fazama, morate takve bolesti prijaviti.</a:t>
            </a:r>
          </a:p>
          <a:p>
            <a:endParaRPr lang="hr-HR" dirty="0" smtClean="0"/>
          </a:p>
          <a:p>
            <a:r>
              <a:rPr lang="hr-HR" dirty="0" smtClean="0"/>
              <a:t> Nesigurnim načinom rada ili odbijanjem primjene sigurnosnih metoda učenja i rada ugrožavate sebe i druge.</a:t>
            </a:r>
            <a:endParaRPr lang="hr-HR" dirty="0"/>
          </a:p>
        </p:txBody>
      </p:sp>
      <p:sp>
        <p:nvSpPr>
          <p:cNvPr id="2" name="Title 1"/>
          <p:cNvSpPr>
            <a:spLocks noGrp="1"/>
          </p:cNvSpPr>
          <p:nvPr>
            <p:ph type="title"/>
          </p:nvPr>
        </p:nvSpPr>
        <p:spPr>
          <a:xfrm>
            <a:off x="457200" y="274638"/>
            <a:ext cx="8229600" cy="1296974"/>
          </a:xfrm>
        </p:spPr>
        <p:txBody>
          <a:bodyPr>
            <a:noAutofit/>
          </a:bodyPr>
          <a:lstStyle/>
          <a:p>
            <a:pPr algn="l"/>
            <a:r>
              <a:rPr lang="hr-HR" sz="3200" u="sng" dirty="0" smtClean="0"/>
              <a:t>Zakonska je obaveza</a:t>
            </a:r>
            <a:r>
              <a:rPr lang="hr-HR" sz="3200" dirty="0" smtClean="0"/>
              <a:t>  da naučite raditi sigurno i da svoje znanje stalno usavršavate. </a:t>
            </a:r>
            <a:endParaRPr lang="hr-HR" sz="3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r-HR" dirty="0" smtClean="0"/>
              <a:t>Uglavnom gasi </a:t>
            </a:r>
            <a:r>
              <a:rPr lang="hr-HR" u="sng" dirty="0" smtClean="0"/>
              <a:t>ugušivanjem</a:t>
            </a:r>
            <a:r>
              <a:rPr lang="hr-HR" dirty="0" smtClean="0"/>
              <a:t>, a znatno manje </a:t>
            </a:r>
            <a:r>
              <a:rPr lang="hr-HR" u="sng" dirty="0" smtClean="0"/>
              <a:t>hlađenjem</a:t>
            </a:r>
          </a:p>
          <a:p>
            <a:endParaRPr lang="hr-HR" dirty="0" smtClean="0"/>
          </a:p>
          <a:p>
            <a:r>
              <a:rPr lang="hr-HR" dirty="0" smtClean="0"/>
              <a:t>U prostoru gdje se ispušta ugljični dioksid postotak kisika smanjuje se za 15% i u većini slučajeva će se prekinuti proces gorenja</a:t>
            </a:r>
          </a:p>
          <a:p>
            <a:endParaRPr lang="hr-HR" dirty="0" smtClean="0"/>
          </a:p>
          <a:p>
            <a:r>
              <a:rPr lang="hr-HR" dirty="0" smtClean="0"/>
              <a:t>Zbog loše električne vodljivosti uspješno se koristi za gašenje požara na </a:t>
            </a:r>
            <a:r>
              <a:rPr lang="hr-HR" u="sng" dirty="0" smtClean="0"/>
              <a:t>električnim instalacijama i postrojenjima pod naponom</a:t>
            </a:r>
          </a:p>
        </p:txBody>
      </p:sp>
      <p:sp>
        <p:nvSpPr>
          <p:cNvPr id="2" name="Title 1"/>
          <p:cNvSpPr>
            <a:spLocks noGrp="1"/>
          </p:cNvSpPr>
          <p:nvPr>
            <p:ph type="title"/>
          </p:nvPr>
        </p:nvSpPr>
        <p:spPr/>
        <p:txBody>
          <a:bodyPr>
            <a:normAutofit/>
          </a:bodyPr>
          <a:lstStyle/>
          <a:p>
            <a:pPr algn="l"/>
            <a:r>
              <a:rPr lang="hr-HR" sz="3200" u="sng" dirty="0" smtClean="0"/>
              <a:t>Ugljični dioksid</a:t>
            </a:r>
            <a:endParaRPr lang="hr-HR" sz="3200" u="sng"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r-HR" dirty="0" smtClean="0"/>
              <a:t>Prah je jedno od </a:t>
            </a:r>
            <a:r>
              <a:rPr lang="hr-HR" u="sng" dirty="0" smtClean="0"/>
              <a:t>najboljih sredstava</a:t>
            </a:r>
            <a:r>
              <a:rPr lang="hr-HR" dirty="0" smtClean="0"/>
              <a:t> za gašenje gotovo svih vrsta požara.</a:t>
            </a:r>
          </a:p>
          <a:p>
            <a:endParaRPr lang="hr-HR" dirty="0" smtClean="0"/>
          </a:p>
          <a:p>
            <a:r>
              <a:rPr lang="hr-HR" dirty="0" smtClean="0"/>
              <a:t>Najbolji učinak postiže se kod gašenja </a:t>
            </a:r>
            <a:r>
              <a:rPr lang="hr-HR" u="sng" dirty="0" smtClean="0"/>
              <a:t>zapaljivih tekućina, plinova, električnih uređaja – instalacija poda naponom, prometnih i prijevoznih sredstava, predmeta od posebnog značaja osjetljivosti na vlagu (papirnate novčanice, vrijednosti dokumenti, slike i sl.) </a:t>
            </a:r>
            <a:endParaRPr lang="hr-HR" u="sng" dirty="0"/>
          </a:p>
        </p:txBody>
      </p:sp>
      <p:sp>
        <p:nvSpPr>
          <p:cNvPr id="2" name="Title 1"/>
          <p:cNvSpPr>
            <a:spLocks noGrp="1"/>
          </p:cNvSpPr>
          <p:nvPr>
            <p:ph type="title"/>
          </p:nvPr>
        </p:nvSpPr>
        <p:spPr/>
        <p:txBody>
          <a:bodyPr>
            <a:normAutofit/>
          </a:bodyPr>
          <a:lstStyle/>
          <a:p>
            <a:pPr algn="l"/>
            <a:r>
              <a:rPr lang="hr-HR" sz="3200" u="sng" dirty="0" smtClean="0"/>
              <a:t>Prah</a:t>
            </a:r>
            <a:endParaRPr lang="hr-HR" sz="3200" u="sng"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hr-HR" dirty="0" smtClean="0"/>
              <a:t>Mogu se uspješno koristiti kod gašenja onih tvari koje gore plamenom, a to su </a:t>
            </a:r>
            <a:r>
              <a:rPr lang="hr-HR" u="sng" dirty="0" smtClean="0"/>
              <a:t>zapaljivi plinovi i tekućine </a:t>
            </a:r>
            <a:r>
              <a:rPr lang="hr-HR" dirty="0" smtClean="0"/>
              <a:t>te neke </a:t>
            </a:r>
            <a:r>
              <a:rPr lang="hr-HR" u="sng" dirty="0" smtClean="0"/>
              <a:t>krute tvari</a:t>
            </a:r>
          </a:p>
          <a:p>
            <a:endParaRPr lang="hr-HR" dirty="0" smtClean="0"/>
          </a:p>
          <a:p>
            <a:r>
              <a:rPr lang="hr-HR" dirty="0" smtClean="0"/>
              <a:t>Ne provode električnu struju, mogu se koristiti za gašenje požara na </a:t>
            </a:r>
            <a:r>
              <a:rPr lang="hr-HR" u="sng" dirty="0" smtClean="0"/>
              <a:t>uređajima pod naponom električne struje</a:t>
            </a:r>
            <a:endParaRPr lang="hr-HR" u="sng" dirty="0"/>
          </a:p>
        </p:txBody>
      </p:sp>
      <p:sp>
        <p:nvSpPr>
          <p:cNvPr id="2" name="Title 1"/>
          <p:cNvSpPr>
            <a:spLocks noGrp="1"/>
          </p:cNvSpPr>
          <p:nvPr>
            <p:ph type="title"/>
          </p:nvPr>
        </p:nvSpPr>
        <p:spPr/>
        <p:txBody>
          <a:bodyPr>
            <a:normAutofit/>
          </a:bodyPr>
          <a:lstStyle/>
          <a:p>
            <a:pPr algn="l"/>
            <a:r>
              <a:rPr lang="hr-HR" sz="3200" u="sng" dirty="0" smtClean="0"/>
              <a:t>Haloni</a:t>
            </a:r>
            <a:endParaRPr lang="hr-HR" sz="3200" u="sng"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r-HR" u="sng" dirty="0" smtClean="0"/>
              <a:t>Pijesak, zemlja  </a:t>
            </a:r>
            <a:r>
              <a:rPr lang="hr-HR" dirty="0" smtClean="0"/>
              <a:t>–  prekrivanje gorive tvari zemljom ili pijeskom sprečava se njezin dodir s kisikom iz zraka i na taj način se prekida proces gorenja</a:t>
            </a:r>
          </a:p>
          <a:p>
            <a:endParaRPr lang="hr-HR" dirty="0" smtClean="0"/>
          </a:p>
          <a:p>
            <a:r>
              <a:rPr lang="hr-HR" u="sng" dirty="0" smtClean="0"/>
              <a:t>Pokrivači</a:t>
            </a:r>
            <a:r>
              <a:rPr lang="hr-HR" dirty="0" smtClean="0"/>
              <a:t> –  za gašenje manjih požara i za gašenje odjeće na osobama. Pri tome treba prekriti cijelu površinu koja gori jer će se samo tako brzo i do kraja ugasiti požar</a:t>
            </a:r>
            <a:endParaRPr lang="hr-HR" dirty="0"/>
          </a:p>
        </p:txBody>
      </p:sp>
      <p:sp>
        <p:nvSpPr>
          <p:cNvPr id="2" name="Title 1"/>
          <p:cNvSpPr>
            <a:spLocks noGrp="1"/>
          </p:cNvSpPr>
          <p:nvPr>
            <p:ph type="title"/>
          </p:nvPr>
        </p:nvSpPr>
        <p:spPr/>
        <p:txBody>
          <a:bodyPr>
            <a:normAutofit/>
          </a:bodyPr>
          <a:lstStyle/>
          <a:p>
            <a:pPr algn="l"/>
            <a:r>
              <a:rPr lang="hr-HR" sz="3200" u="sng" dirty="0" smtClean="0"/>
              <a:t>Priručna sredstva za gašenje</a:t>
            </a:r>
            <a:endParaRPr lang="hr-HR" sz="3200" u="sng"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hr-HR" dirty="0" smtClean="0"/>
              <a:t>Moraju biti stalno </a:t>
            </a:r>
            <a:r>
              <a:rPr lang="hr-HR" u="sng" dirty="0" smtClean="0"/>
              <a:t>u pripravnosti i ispravna</a:t>
            </a:r>
            <a:r>
              <a:rPr lang="hr-HR" dirty="0" smtClean="0"/>
              <a:t> te postavljena </a:t>
            </a:r>
            <a:r>
              <a:rPr lang="hr-HR" u="sng" dirty="0" smtClean="0"/>
              <a:t>na vidljivim i pristupačnim mjestima</a:t>
            </a:r>
          </a:p>
          <a:p>
            <a:endParaRPr lang="hr-HR" dirty="0" smtClean="0"/>
          </a:p>
          <a:p>
            <a:pPr>
              <a:buNone/>
            </a:pPr>
            <a:r>
              <a:rPr lang="hr-HR" u="sng" dirty="0" smtClean="0"/>
              <a:t>Ručni vatrogasni aparati</a:t>
            </a:r>
          </a:p>
          <a:p>
            <a:endParaRPr lang="hr-HR" dirty="0" smtClean="0"/>
          </a:p>
          <a:p>
            <a:r>
              <a:rPr lang="hr-HR" dirty="0" smtClean="0"/>
              <a:t>Namijenjeni gašenju početnih požara</a:t>
            </a:r>
          </a:p>
          <a:p>
            <a:endParaRPr lang="hr-HR" dirty="0" smtClean="0"/>
          </a:p>
          <a:p>
            <a:r>
              <a:rPr lang="hr-HR" dirty="0" smtClean="0"/>
              <a:t>Težina aparata u napunjenom stanju nije veća od 20 kg, a aparat za gašenje napunjen vodom i zračnom pjenom 25kg</a:t>
            </a:r>
            <a:endParaRPr lang="hr-HR" dirty="0"/>
          </a:p>
        </p:txBody>
      </p:sp>
      <p:sp>
        <p:nvSpPr>
          <p:cNvPr id="2" name="Title 1"/>
          <p:cNvSpPr>
            <a:spLocks noGrp="1"/>
          </p:cNvSpPr>
          <p:nvPr>
            <p:ph type="title"/>
          </p:nvPr>
        </p:nvSpPr>
        <p:spPr/>
        <p:txBody>
          <a:bodyPr>
            <a:normAutofit/>
          </a:bodyPr>
          <a:lstStyle/>
          <a:p>
            <a:pPr algn="l"/>
            <a:r>
              <a:rPr lang="pl-PL" sz="3200" dirty="0" smtClean="0"/>
              <a:t>Oprema i sprave za gašenje požara</a:t>
            </a:r>
            <a:endParaRPr lang="hr-HR" sz="3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00108"/>
            <a:ext cx="9144000" cy="6000768"/>
          </a:xfrm>
        </p:spPr>
        <p:txBody>
          <a:bodyPr>
            <a:normAutofit fontScale="47500" lnSpcReduction="20000"/>
          </a:bodyPr>
          <a:lstStyle/>
          <a:p>
            <a:pPr>
              <a:buNone/>
            </a:pPr>
            <a:r>
              <a:rPr lang="hr-HR" u="sng" dirty="0" smtClean="0"/>
              <a:t>Aparate za gašenje raspršenom vodom </a:t>
            </a:r>
            <a:r>
              <a:rPr lang="hr-HR" dirty="0" smtClean="0"/>
              <a:t>(V-9)</a:t>
            </a:r>
          </a:p>
          <a:p>
            <a:r>
              <a:rPr lang="hr-HR" dirty="0" smtClean="0"/>
              <a:t>Za gašenje početnih požara (papir, drvo, tekstil, ugljen)</a:t>
            </a:r>
          </a:p>
          <a:p>
            <a:endParaRPr lang="hr-HR" dirty="0" smtClean="0"/>
          </a:p>
          <a:p>
            <a:pPr>
              <a:buNone/>
            </a:pPr>
            <a:r>
              <a:rPr lang="hr-HR" u="sng" dirty="0" smtClean="0"/>
              <a:t>Aparate za gašenje kemijskom pjenom </a:t>
            </a:r>
            <a:r>
              <a:rPr lang="hr-HR" dirty="0" smtClean="0"/>
              <a:t>(Ph-10)</a:t>
            </a:r>
          </a:p>
          <a:p>
            <a:r>
              <a:rPr lang="hr-HR" dirty="0" smtClean="0"/>
              <a:t>Za gašenje zapaljivih tekućina (benzin, petrolej, ulja, masti i slično, a s nešto manjim učinkom požare krutih tvari (drvo, ugljen i slično)</a:t>
            </a:r>
          </a:p>
          <a:p>
            <a:r>
              <a:rPr lang="hr-HR" dirty="0" smtClean="0"/>
              <a:t>Ne smiju se koristiti za gašenje požara na uređajima i instalacijama pod naponom električne struje</a:t>
            </a:r>
          </a:p>
          <a:p>
            <a:endParaRPr lang="hr-HR" dirty="0" smtClean="0"/>
          </a:p>
          <a:p>
            <a:pPr>
              <a:buNone/>
            </a:pPr>
            <a:r>
              <a:rPr lang="hr-HR" u="sng" dirty="0" smtClean="0"/>
              <a:t>Aparate za gašenje ugljičnim dioksidom </a:t>
            </a:r>
            <a:r>
              <a:rPr lang="hr-HR" dirty="0" smtClean="0"/>
              <a:t>(CO</a:t>
            </a:r>
            <a:r>
              <a:rPr lang="hr-HR" sz="2000" dirty="0" smtClean="0"/>
              <a:t>2</a:t>
            </a:r>
            <a:r>
              <a:rPr lang="hr-HR" dirty="0" smtClean="0"/>
              <a:t>)</a:t>
            </a:r>
          </a:p>
          <a:p>
            <a:r>
              <a:rPr lang="hr-HR" dirty="0" smtClean="0"/>
              <a:t>Za gašenje požara na električnim instalacijama i uređajima pod visokim naponom, kao i za gašenje požara lakozapaljivih tekućina i plinova, posebno u zatvorenim prostorijama</a:t>
            </a:r>
          </a:p>
          <a:p>
            <a:endParaRPr lang="hr-HR" dirty="0" smtClean="0"/>
          </a:p>
          <a:p>
            <a:pPr>
              <a:buNone/>
            </a:pPr>
            <a:r>
              <a:rPr lang="hr-HR" u="sng" dirty="0" smtClean="0"/>
              <a:t>Aparate za gašenje zračnom pjenom </a:t>
            </a:r>
            <a:r>
              <a:rPr lang="hr-HR" dirty="0" smtClean="0"/>
              <a:t>(Pz-9)</a:t>
            </a:r>
          </a:p>
          <a:p>
            <a:r>
              <a:rPr lang="hr-HR" dirty="0" smtClean="0"/>
              <a:t>Za gašenje požara zapaljivih tekućina i krutih tvari</a:t>
            </a:r>
          </a:p>
          <a:p>
            <a:r>
              <a:rPr lang="hr-HR" dirty="0" smtClean="0"/>
              <a:t>Ne smiju se koristiti za gašenje požara električnih uređaja i instalacija pod naponom</a:t>
            </a:r>
          </a:p>
          <a:p>
            <a:endParaRPr lang="hr-HR" dirty="0" smtClean="0"/>
          </a:p>
          <a:p>
            <a:pPr>
              <a:buNone/>
            </a:pPr>
            <a:r>
              <a:rPr lang="hr-HR" u="sng" dirty="0" smtClean="0"/>
              <a:t>Aparate za gašenje prahom </a:t>
            </a:r>
            <a:r>
              <a:rPr lang="hr-HR" dirty="0" smtClean="0"/>
              <a:t>(„S“)</a:t>
            </a:r>
          </a:p>
          <a:p>
            <a:r>
              <a:rPr lang="hr-HR" dirty="0" smtClean="0"/>
              <a:t>Za gašenje početnih požara svih vrsta lakozapaljivih tvari, elektrouređaja, instalacija i zapaljivih plinova</a:t>
            </a:r>
          </a:p>
          <a:p>
            <a:endParaRPr lang="hr-HR" u="sng" dirty="0" smtClean="0"/>
          </a:p>
          <a:p>
            <a:pPr>
              <a:buNone/>
            </a:pPr>
            <a:r>
              <a:rPr lang="hr-HR" u="sng" dirty="0" smtClean="0"/>
              <a:t>Aparate za gašenje halonom </a:t>
            </a:r>
            <a:r>
              <a:rPr lang="hr-HR" dirty="0" smtClean="0"/>
              <a:t>(Hal)</a:t>
            </a:r>
          </a:p>
          <a:p>
            <a:r>
              <a:rPr lang="hr-HR" dirty="0" smtClean="0"/>
              <a:t>Za gašenje početnih požara svih vrsta tvari i uređaja, kao što su zapaljive tekućine, plinovi, električni uređaji, kućanski aparati i druge instalacije pod naponom struje do 100.000 volti</a:t>
            </a:r>
          </a:p>
          <a:p>
            <a:endParaRPr lang="hr-HR" u="sng" dirty="0" smtClean="0"/>
          </a:p>
          <a:p>
            <a:pPr>
              <a:buNone/>
            </a:pPr>
            <a:r>
              <a:rPr lang="hr-HR" u="sng" dirty="0" smtClean="0"/>
              <a:t>Prijevozni vatrogasni aparati</a:t>
            </a:r>
          </a:p>
          <a:p>
            <a:pPr>
              <a:buNone/>
            </a:pPr>
            <a:endParaRPr lang="hr-HR" u="sng" dirty="0" smtClean="0"/>
          </a:p>
          <a:p>
            <a:pPr>
              <a:buNone/>
            </a:pPr>
            <a:r>
              <a:rPr lang="hr-HR" u="sng" dirty="0" smtClean="0"/>
              <a:t>Hidranti</a:t>
            </a:r>
            <a:endParaRPr lang="hr-HR" u="sng" dirty="0"/>
          </a:p>
        </p:txBody>
      </p:sp>
      <p:sp>
        <p:nvSpPr>
          <p:cNvPr id="2" name="Title 1"/>
          <p:cNvSpPr>
            <a:spLocks noGrp="1"/>
          </p:cNvSpPr>
          <p:nvPr>
            <p:ph type="title"/>
          </p:nvPr>
        </p:nvSpPr>
        <p:spPr>
          <a:xfrm>
            <a:off x="457200" y="0"/>
            <a:ext cx="8229600" cy="1000108"/>
          </a:xfrm>
        </p:spPr>
        <p:txBody>
          <a:bodyPr>
            <a:normAutofit fontScale="90000"/>
          </a:bodyPr>
          <a:lstStyle/>
          <a:p>
            <a:pPr algn="l"/>
            <a:r>
              <a:rPr lang="hr-HR" sz="3200" dirty="0" smtClean="0"/>
              <a:t>Prema vrsti sredstava za gašenje požara kojim su aparati napunjeni</a:t>
            </a:r>
            <a:endParaRPr lang="hr-HR" sz="32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hr-HR" dirty="0" smtClean="0"/>
              <a:t>Zaštitom od požara ne smatra se samo gašenje požara, nego i sve one mjere koje se poduzimaju da do požara ne dođe</a:t>
            </a:r>
          </a:p>
          <a:p>
            <a:endParaRPr lang="hr-HR" dirty="0" smtClean="0"/>
          </a:p>
          <a:p>
            <a:r>
              <a:rPr lang="hr-HR" u="sng" dirty="0" smtClean="0"/>
              <a:t>Najčešći uzrok nastajanja požara u praksi je čovjek</a:t>
            </a:r>
            <a:endParaRPr lang="hr-HR" u="sng" dirty="0"/>
          </a:p>
        </p:txBody>
      </p:sp>
      <p:sp>
        <p:nvSpPr>
          <p:cNvPr id="2" name="Title 1"/>
          <p:cNvSpPr>
            <a:spLocks noGrp="1"/>
          </p:cNvSpPr>
          <p:nvPr>
            <p:ph type="title"/>
          </p:nvPr>
        </p:nvSpPr>
        <p:spPr/>
        <p:txBody>
          <a:bodyPr>
            <a:normAutofit/>
          </a:bodyPr>
          <a:lstStyle/>
          <a:p>
            <a:pPr algn="l"/>
            <a:r>
              <a:rPr lang="hr-HR" sz="3200" dirty="0" smtClean="0"/>
              <a:t>Požarne opasnosti i mjere zaštite od požara</a:t>
            </a:r>
            <a:endParaRPr lang="hr-HR" sz="32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142984"/>
            <a:ext cx="8229600" cy="5715016"/>
          </a:xfrm>
        </p:spPr>
        <p:txBody>
          <a:bodyPr>
            <a:normAutofit fontScale="92500" lnSpcReduction="10000"/>
          </a:bodyPr>
          <a:lstStyle/>
          <a:p>
            <a:r>
              <a:rPr lang="hr-HR" dirty="0" smtClean="0"/>
              <a:t>U bolesničkim sobama nije dopušteno pušenje, uporaba svijeća ili petrolejskih svjetiljki</a:t>
            </a:r>
          </a:p>
          <a:p>
            <a:endParaRPr lang="hr-HR" dirty="0" smtClean="0"/>
          </a:p>
          <a:p>
            <a:r>
              <a:rPr lang="hr-HR" dirty="0" smtClean="0"/>
              <a:t>Ne smiju se čistiti podovi, odjevni predmeti lakozapaljivim tekućinama</a:t>
            </a:r>
          </a:p>
          <a:p>
            <a:endParaRPr lang="hr-HR" dirty="0" smtClean="0"/>
          </a:p>
          <a:p>
            <a:r>
              <a:rPr lang="hr-HR" dirty="0" smtClean="0"/>
              <a:t>Zabranjena je uporaba električnih kuhala, peći ili glačala</a:t>
            </a:r>
          </a:p>
          <a:p>
            <a:endParaRPr lang="hr-HR" dirty="0" smtClean="0"/>
          </a:p>
          <a:p>
            <a:r>
              <a:rPr lang="hr-HR" dirty="0" smtClean="0"/>
              <a:t>Ne smiju se unositi zapaljive tekućine ili plinske boce sa zapaljivim i otrovnim plinovima</a:t>
            </a:r>
          </a:p>
          <a:p>
            <a:endParaRPr lang="hr-HR" dirty="0" smtClean="0"/>
          </a:p>
          <a:p>
            <a:r>
              <a:rPr lang="hr-HR" dirty="0" smtClean="0"/>
              <a:t>Pri uporabi elektromedicinskih aparata radi pružanja pomoći bolesnicima treba osigurati stalni nadzor u bolesničkoj sobi</a:t>
            </a:r>
          </a:p>
        </p:txBody>
      </p:sp>
      <p:sp>
        <p:nvSpPr>
          <p:cNvPr id="2" name="Title 1"/>
          <p:cNvSpPr>
            <a:spLocks noGrp="1"/>
          </p:cNvSpPr>
          <p:nvPr>
            <p:ph type="title"/>
          </p:nvPr>
        </p:nvSpPr>
        <p:spPr>
          <a:xfrm>
            <a:off x="457200" y="0"/>
            <a:ext cx="8229600" cy="1142984"/>
          </a:xfrm>
        </p:spPr>
        <p:txBody>
          <a:bodyPr>
            <a:normAutofit fontScale="90000"/>
          </a:bodyPr>
          <a:lstStyle/>
          <a:p>
            <a:pPr algn="l"/>
            <a:r>
              <a:rPr lang="hr-HR" sz="3200" dirty="0" smtClean="0"/>
              <a:t>Režim ponašanja u prostorima u kojima se nalaze pacijenti ili medicinsko osoblje</a:t>
            </a:r>
            <a:endParaRPr lang="hr-HR" sz="32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r-HR" dirty="0" smtClean="0"/>
              <a:t>Za vrijeme zagrijavanja hrane ili spravljanja toplih napitaka treba osigurati nadzor stručne osobe</a:t>
            </a:r>
          </a:p>
          <a:p>
            <a:endParaRPr lang="hr-HR" dirty="0" smtClean="0"/>
          </a:p>
          <a:p>
            <a:r>
              <a:rPr lang="hr-HR" dirty="0" smtClean="0"/>
              <a:t>Pacijenti i njihovi posjetitelji ne smiju sami rukovati plinskim ili električnim štednjacima</a:t>
            </a:r>
          </a:p>
          <a:p>
            <a:endParaRPr lang="hr-HR" dirty="0" smtClean="0"/>
          </a:p>
          <a:p>
            <a:r>
              <a:rPr lang="hr-HR" dirty="0" smtClean="0"/>
              <a:t>Zabranjena je uporaba plinskih butan boca kao i zapaljivih tekućina</a:t>
            </a:r>
            <a:endParaRPr lang="hr-HR" dirty="0"/>
          </a:p>
        </p:txBody>
      </p:sp>
      <p:sp>
        <p:nvSpPr>
          <p:cNvPr id="2" name="Title 1"/>
          <p:cNvSpPr>
            <a:spLocks noGrp="1"/>
          </p:cNvSpPr>
          <p:nvPr>
            <p:ph type="title"/>
          </p:nvPr>
        </p:nvSpPr>
        <p:spPr/>
        <p:txBody>
          <a:bodyPr>
            <a:normAutofit/>
          </a:bodyPr>
          <a:lstStyle/>
          <a:p>
            <a:pPr algn="l"/>
            <a:r>
              <a:rPr lang="pl-PL" sz="3200" dirty="0" smtClean="0"/>
              <a:t>U čajnim kuhinjama</a:t>
            </a:r>
            <a:endParaRPr lang="hr-HR" sz="32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6000768"/>
          </a:xfrm>
        </p:spPr>
        <p:txBody>
          <a:bodyPr>
            <a:normAutofit fontScale="92500" lnSpcReduction="20000"/>
          </a:bodyPr>
          <a:lstStyle/>
          <a:p>
            <a:r>
              <a:rPr lang="hr-HR" dirty="0" smtClean="0"/>
              <a:t>Obratiti pozornost pri uporabi zapaljivih tekućina koje se koriste za obradu rana</a:t>
            </a:r>
          </a:p>
          <a:p>
            <a:endParaRPr lang="hr-HR" dirty="0" smtClean="0"/>
          </a:p>
          <a:p>
            <a:r>
              <a:rPr lang="hr-HR" dirty="0" smtClean="0"/>
              <a:t>Alkohol, eter i druge lakozapaljive i opasne tekućine smiju se držati u količinama koje su potrebne za dnevnu potrošnju (250 grama)</a:t>
            </a:r>
          </a:p>
          <a:p>
            <a:endParaRPr lang="hr-HR" dirty="0" smtClean="0"/>
          </a:p>
          <a:p>
            <a:r>
              <a:rPr lang="hr-HR" dirty="0" smtClean="0"/>
              <a:t>Lakozapaljive tekućine moraju se držati u propisanim </a:t>
            </a:r>
            <a:r>
              <a:rPr lang="hr-HR" u="sng" dirty="0" smtClean="0"/>
              <a:t>staklenim bočicama </a:t>
            </a:r>
            <a:r>
              <a:rPr lang="hr-HR" dirty="0" smtClean="0"/>
              <a:t>na kojima se treba nalaziti </a:t>
            </a:r>
            <a:r>
              <a:rPr lang="hr-HR" u="sng" dirty="0" smtClean="0"/>
              <a:t>etiketa s nazivom i kemijskom formulom</a:t>
            </a:r>
          </a:p>
          <a:p>
            <a:endParaRPr lang="hr-HR" dirty="0" smtClean="0"/>
          </a:p>
          <a:p>
            <a:r>
              <a:rPr lang="hr-HR" dirty="0" smtClean="0"/>
              <a:t>Eter treba držati u </a:t>
            </a:r>
            <a:r>
              <a:rPr lang="hr-HR" u="sng" dirty="0" smtClean="0"/>
              <a:t>tamnim</a:t>
            </a:r>
            <a:r>
              <a:rPr lang="hr-HR" dirty="0" smtClean="0"/>
              <a:t> bočicama</a:t>
            </a:r>
          </a:p>
          <a:p>
            <a:endParaRPr lang="hr-HR" dirty="0" smtClean="0"/>
          </a:p>
          <a:p>
            <a:r>
              <a:rPr lang="hr-HR" dirty="0" smtClean="0"/>
              <a:t>Lakozapaljive tekućine držati u </a:t>
            </a:r>
            <a:r>
              <a:rPr lang="hr-HR" u="sng" dirty="0" smtClean="0"/>
              <a:t>zaključanim ormarima </a:t>
            </a:r>
            <a:r>
              <a:rPr lang="hr-HR" dirty="0" smtClean="0"/>
              <a:t>kako bi se spriječila mogućnost nekontrolirane uporabe</a:t>
            </a:r>
          </a:p>
        </p:txBody>
      </p:sp>
      <p:sp>
        <p:nvSpPr>
          <p:cNvPr id="2" name="Title 1"/>
          <p:cNvSpPr>
            <a:spLocks noGrp="1"/>
          </p:cNvSpPr>
          <p:nvPr>
            <p:ph type="title"/>
          </p:nvPr>
        </p:nvSpPr>
        <p:spPr>
          <a:xfrm>
            <a:off x="457200" y="0"/>
            <a:ext cx="8229600" cy="928670"/>
          </a:xfrm>
        </p:spPr>
        <p:txBody>
          <a:bodyPr>
            <a:normAutofit/>
          </a:bodyPr>
          <a:lstStyle/>
          <a:p>
            <a:pPr algn="l"/>
            <a:r>
              <a:rPr lang="hr-HR" sz="3200" dirty="0" smtClean="0"/>
              <a:t>U općim i specijalističkim ambulantama</a:t>
            </a:r>
            <a:endParaRPr lang="hr-HR"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hr-HR" dirty="0" smtClean="0"/>
          </a:p>
          <a:p>
            <a:r>
              <a:rPr lang="hr-HR" dirty="0" smtClean="0"/>
              <a:t>Osobna zaštitna sredstva su </a:t>
            </a:r>
            <a:r>
              <a:rPr lang="hr-HR" u="sng" dirty="0" smtClean="0"/>
              <a:t>predmeti odjeće i obuće</a:t>
            </a:r>
            <a:r>
              <a:rPr lang="hr-HR" dirty="0" smtClean="0"/>
              <a:t> koji služe za zaštitu tijela od štetnih utjecaja radne okoline</a:t>
            </a:r>
          </a:p>
          <a:p>
            <a:endParaRPr lang="hr-HR" dirty="0" smtClean="0"/>
          </a:p>
          <a:p>
            <a:r>
              <a:rPr lang="hr-HR" dirty="0" smtClean="0"/>
              <a:t>Stavljaju se na raspolaganje svima kojima prijeti neka od opasnosti iz radne okoline</a:t>
            </a:r>
          </a:p>
          <a:p>
            <a:endParaRPr lang="hr-HR" dirty="0" smtClean="0"/>
          </a:p>
          <a:p>
            <a:r>
              <a:rPr lang="hr-HR" dirty="0" smtClean="0"/>
              <a:t>Osobna zaštitna sredstva izrađuju se u skladu s normama za osobna zaštitna sredstva</a:t>
            </a:r>
          </a:p>
        </p:txBody>
      </p:sp>
      <p:sp>
        <p:nvSpPr>
          <p:cNvPr id="2" name="Title 1"/>
          <p:cNvSpPr>
            <a:spLocks noGrp="1"/>
          </p:cNvSpPr>
          <p:nvPr>
            <p:ph type="title"/>
          </p:nvPr>
        </p:nvSpPr>
        <p:spPr/>
        <p:txBody>
          <a:bodyPr>
            <a:normAutofit/>
          </a:bodyPr>
          <a:lstStyle/>
          <a:p>
            <a:pPr algn="l"/>
            <a:r>
              <a:rPr lang="hr-HR" sz="3200" dirty="0" smtClean="0"/>
              <a:t>OSOBNA ZAŠTITNA SREDSTVA</a:t>
            </a:r>
            <a:r>
              <a:rPr lang="hr-HR" sz="3200" dirty="0"/>
              <a:t> </a:t>
            </a:r>
            <a:r>
              <a:rPr lang="hr-HR" sz="3200" dirty="0" smtClean="0"/>
              <a:t>- VRSTE</a:t>
            </a:r>
            <a:endParaRPr lang="hr-HR" sz="32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572164"/>
          </a:xfrm>
        </p:spPr>
        <p:txBody>
          <a:bodyPr>
            <a:normAutofit fontScale="92500" lnSpcReduction="10000"/>
          </a:bodyPr>
          <a:lstStyle/>
          <a:p>
            <a:r>
              <a:rPr lang="hr-HR" dirty="0" smtClean="0"/>
              <a:t>Ormari u kojima se nalaze ove tekućine </a:t>
            </a:r>
            <a:r>
              <a:rPr lang="hr-HR" u="sng" dirty="0" smtClean="0"/>
              <a:t>zaklonite od djelovanja sunčevih zraka ili drugih izvora topline</a:t>
            </a:r>
          </a:p>
          <a:p>
            <a:endParaRPr lang="hr-HR" dirty="0" smtClean="0"/>
          </a:p>
          <a:p>
            <a:r>
              <a:rPr lang="hr-HR" dirty="0" smtClean="0"/>
              <a:t>U ambulantama je zabranjeno pranje i čišćenje podova i opreme lakozapaljivim tekućinama i uporaba električnih grijalica s nezaštićenim žarnim nitima</a:t>
            </a:r>
          </a:p>
          <a:p>
            <a:endParaRPr lang="hr-HR" dirty="0" smtClean="0"/>
          </a:p>
          <a:p>
            <a:r>
              <a:rPr lang="hr-HR" dirty="0" smtClean="0"/>
              <a:t>Strogo se držite svih navedenih uputa jer o tome ovisi sigurnost svih zdravstvenih radnika i pacijenata u zdravstvenim ustanovama</a:t>
            </a:r>
          </a:p>
          <a:p>
            <a:endParaRPr lang="hr-HR" dirty="0" smtClean="0"/>
          </a:p>
          <a:p>
            <a:r>
              <a:rPr lang="hr-HR" dirty="0" smtClean="0"/>
              <a:t> Ako uočite tuđi propust iz provedbe mjera zaštite od požara odmah ga na to upozorite</a:t>
            </a:r>
          </a:p>
          <a:p>
            <a:endParaRPr lang="hr-HR" dirty="0"/>
          </a:p>
        </p:txBody>
      </p:sp>
      <p:sp>
        <p:nvSpPr>
          <p:cNvPr id="2" name="Title 1"/>
          <p:cNvSpPr>
            <a:spLocks noGrp="1"/>
          </p:cNvSpPr>
          <p:nvPr>
            <p:ph type="title"/>
          </p:nvPr>
        </p:nvSpPr>
        <p:spPr>
          <a:xfrm>
            <a:off x="457200" y="274638"/>
            <a:ext cx="8229600" cy="582594"/>
          </a:xfrm>
        </p:spPr>
        <p:txBody>
          <a:bodyPr>
            <a:normAutofit/>
          </a:bodyPr>
          <a:lstStyle/>
          <a:p>
            <a:r>
              <a:rPr lang="hr-HR" sz="2800" dirty="0" smtClean="0"/>
              <a:t>Opće i specijalističke ambulante</a:t>
            </a:r>
            <a:endParaRPr lang="hr-HR" sz="2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hr-HR" dirty="0" smtClean="0"/>
              <a:t>Građevinski objekti i prostorije namijenjene za rad, kao i pomoćne prostorije, moraju se izvesti u skladu sa zahtjevima pravila zaštite na radu</a:t>
            </a:r>
          </a:p>
          <a:p>
            <a:endParaRPr lang="hr-HR" dirty="0" smtClean="0"/>
          </a:p>
          <a:p>
            <a:r>
              <a:rPr lang="hr-HR" dirty="0" smtClean="0"/>
              <a:t>Poslodavac je dužan provesti ispitivanja u radnim prostorima</a:t>
            </a:r>
          </a:p>
          <a:p>
            <a:endParaRPr lang="hr-HR" dirty="0" smtClean="0"/>
          </a:p>
          <a:p>
            <a:r>
              <a:rPr lang="hr-HR" dirty="0" smtClean="0"/>
              <a:t>Rokovi i način ispitivanja radne okoline propisani su pravilnikom</a:t>
            </a:r>
          </a:p>
          <a:p>
            <a:endParaRPr lang="hr-HR" dirty="0" smtClean="0"/>
          </a:p>
          <a:p>
            <a:r>
              <a:rPr lang="hr-HR" dirty="0" smtClean="0"/>
              <a:t>Poslodavac mora provoditi ispitivanja radne okoline svake 2 godine, kao i nakon svake  </a:t>
            </a:r>
          </a:p>
          <a:p>
            <a:pPr marL="109728" indent="0">
              <a:buNone/>
            </a:pPr>
            <a:r>
              <a:rPr lang="hr-HR" dirty="0" smtClean="0"/>
              <a:t>                      promjene u radnoj okolini</a:t>
            </a:r>
            <a:endParaRPr lang="hr-HR" dirty="0"/>
          </a:p>
        </p:txBody>
      </p:sp>
      <p:sp>
        <p:nvSpPr>
          <p:cNvPr id="2" name="Title 1"/>
          <p:cNvSpPr>
            <a:spLocks noGrp="1"/>
          </p:cNvSpPr>
          <p:nvPr>
            <p:ph type="title"/>
          </p:nvPr>
        </p:nvSpPr>
        <p:spPr/>
        <p:txBody>
          <a:bodyPr>
            <a:normAutofit/>
          </a:bodyPr>
          <a:lstStyle/>
          <a:p>
            <a:pPr algn="l"/>
            <a:r>
              <a:rPr lang="pl-PL" sz="3200" dirty="0" smtClean="0"/>
              <a:t>UREĐENJE I ODRŽAVANJE RADNOG PROSTORA I RADNE OKOLINE </a:t>
            </a:r>
            <a:endParaRPr lang="hr-HR" sz="32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r-HR" dirty="0" smtClean="0"/>
              <a:t>U radnim prostorijama trebate se držati utvrđenog načina ponašanja</a:t>
            </a:r>
          </a:p>
          <a:p>
            <a:endParaRPr lang="hr-HR" dirty="0" smtClean="0"/>
          </a:p>
          <a:p>
            <a:r>
              <a:rPr lang="hr-HR" dirty="0" smtClean="0"/>
              <a:t>Ako primijetite da se u prostoru u kojem radite pojavljuju prekomjerne - kemijske ili fizikalne štetnosti (plinovi, prašina, buka, vibracije, temperatura…) imate pravo zatražiti da se ove štetnosti otklone</a:t>
            </a:r>
          </a:p>
        </p:txBody>
      </p:sp>
      <p:sp>
        <p:nvSpPr>
          <p:cNvPr id="2" name="Title 1"/>
          <p:cNvSpPr>
            <a:spLocks noGrp="1"/>
          </p:cNvSpPr>
          <p:nvPr>
            <p:ph type="title"/>
          </p:nvPr>
        </p:nvSpPr>
        <p:spPr/>
        <p:txBody>
          <a:bodyPr>
            <a:normAutofit/>
          </a:bodyPr>
          <a:lstStyle/>
          <a:p>
            <a:r>
              <a:rPr lang="hr-HR" sz="2800" dirty="0" smtClean="0"/>
              <a:t>Radni prostor</a:t>
            </a:r>
            <a:endParaRPr lang="hr-HR" sz="2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642918"/>
            <a:ext cx="8515352" cy="6215082"/>
          </a:xfrm>
        </p:spPr>
        <p:txBody>
          <a:bodyPr>
            <a:normAutofit fontScale="85000" lnSpcReduction="20000"/>
          </a:bodyPr>
          <a:lstStyle/>
          <a:p>
            <a:r>
              <a:rPr lang="hr-HR" dirty="0" smtClean="0"/>
              <a:t>Najčešće nezgode koje se događaju pri kretanju na radu su </a:t>
            </a:r>
            <a:r>
              <a:rPr lang="hr-HR" u="sng" dirty="0" smtClean="0"/>
              <a:t>padovi </a:t>
            </a:r>
            <a:r>
              <a:rPr lang="hr-HR" dirty="0" smtClean="0"/>
              <a:t>radnika na istoj razini (tj. na radnoj površini)</a:t>
            </a:r>
          </a:p>
          <a:p>
            <a:endParaRPr lang="hr-HR" dirty="0" smtClean="0"/>
          </a:p>
          <a:p>
            <a:r>
              <a:rPr lang="hr-HR" dirty="0" smtClean="0"/>
              <a:t>Važan čimbenik za zaštitu od padova je svakako način održavanja površine za kretanje</a:t>
            </a:r>
          </a:p>
          <a:p>
            <a:endParaRPr lang="hr-HR" dirty="0" smtClean="0"/>
          </a:p>
          <a:p>
            <a:r>
              <a:rPr lang="hr-HR" dirty="0" smtClean="0"/>
              <a:t>Na prolazima se ne smije nalaziti nagomilani materijal, razni predmeti i slično jer se preko njih može lako pasti</a:t>
            </a:r>
          </a:p>
          <a:p>
            <a:pPr>
              <a:buNone/>
            </a:pPr>
            <a:r>
              <a:rPr lang="hr-HR" dirty="0" smtClean="0"/>
              <a:t> </a:t>
            </a:r>
          </a:p>
          <a:p>
            <a:r>
              <a:rPr lang="hr-HR" dirty="0" smtClean="0"/>
              <a:t>Prolivene tekućine i predmeti koji padnu na pod moraju se odmah odstraniti</a:t>
            </a:r>
          </a:p>
          <a:p>
            <a:endParaRPr lang="hr-HR" dirty="0" smtClean="0"/>
          </a:p>
          <a:p>
            <a:r>
              <a:rPr lang="hr-HR" dirty="0" smtClean="0"/>
              <a:t>Na glavne i sporedne prolaze ne smijete odlagati nikakve predmete</a:t>
            </a:r>
          </a:p>
          <a:p>
            <a:endParaRPr lang="hr-HR" dirty="0" smtClean="0"/>
          </a:p>
          <a:p>
            <a:r>
              <a:rPr lang="hr-HR" dirty="0" smtClean="0"/>
              <a:t>Nagib rampe za kretanje ili prijevoz bolesnika smije  </a:t>
            </a:r>
          </a:p>
          <a:p>
            <a:pPr marL="109728" indent="0">
              <a:buNone/>
            </a:pPr>
            <a:r>
              <a:rPr lang="hr-HR" dirty="0"/>
              <a:t> </a:t>
            </a:r>
            <a:r>
              <a:rPr lang="hr-HR" dirty="0" smtClean="0"/>
              <a:t>            iznositi najviše 40%. Širina rampe ne smije biti  </a:t>
            </a:r>
          </a:p>
          <a:p>
            <a:pPr marL="109728" indent="0">
              <a:buNone/>
            </a:pPr>
            <a:r>
              <a:rPr lang="hr-HR" dirty="0"/>
              <a:t> </a:t>
            </a:r>
            <a:r>
              <a:rPr lang="hr-HR" dirty="0" smtClean="0"/>
              <a:t>                             manja od 110 cm</a:t>
            </a:r>
            <a:endParaRPr lang="hr-HR" dirty="0"/>
          </a:p>
        </p:txBody>
      </p:sp>
      <p:sp>
        <p:nvSpPr>
          <p:cNvPr id="2" name="Title 1"/>
          <p:cNvSpPr>
            <a:spLocks noGrp="1"/>
          </p:cNvSpPr>
          <p:nvPr>
            <p:ph type="title"/>
          </p:nvPr>
        </p:nvSpPr>
        <p:spPr>
          <a:xfrm>
            <a:off x="457200" y="0"/>
            <a:ext cx="8229600" cy="857232"/>
          </a:xfrm>
        </p:spPr>
        <p:txBody>
          <a:bodyPr>
            <a:normAutofit/>
          </a:bodyPr>
          <a:lstStyle/>
          <a:p>
            <a:pPr algn="l"/>
            <a:r>
              <a:rPr lang="hr-HR" sz="3200" dirty="0" smtClean="0"/>
              <a:t>KRETANJE PRI RADU</a:t>
            </a:r>
            <a:endParaRPr lang="hr-HR" sz="32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00109"/>
            <a:ext cx="8229600" cy="5857892"/>
          </a:xfrm>
        </p:spPr>
        <p:txBody>
          <a:bodyPr>
            <a:normAutofit fontScale="92500" lnSpcReduction="10000"/>
          </a:bodyPr>
          <a:lstStyle/>
          <a:p>
            <a:r>
              <a:rPr lang="hr-HR" dirty="0" smtClean="0"/>
              <a:t>zdravstveni radnici i bolesnici</a:t>
            </a:r>
          </a:p>
          <a:p>
            <a:endParaRPr lang="hr-HR" dirty="0" smtClean="0"/>
          </a:p>
          <a:p>
            <a:pPr>
              <a:buNone/>
            </a:pPr>
            <a:r>
              <a:rPr lang="hr-HR" dirty="0" smtClean="0"/>
              <a:t>Prema značenju, znakove sigurnosti dijelimo na:</a:t>
            </a:r>
          </a:p>
          <a:p>
            <a:pPr>
              <a:buNone/>
            </a:pPr>
            <a:endParaRPr lang="hr-HR" dirty="0" smtClean="0"/>
          </a:p>
          <a:p>
            <a:r>
              <a:rPr lang="hr-HR" dirty="0" smtClean="0"/>
              <a:t>Znakove zabrane </a:t>
            </a:r>
          </a:p>
          <a:p>
            <a:r>
              <a:rPr lang="hr-HR" dirty="0" smtClean="0"/>
              <a:t>Znakove obveze</a:t>
            </a:r>
          </a:p>
          <a:p>
            <a:r>
              <a:rPr lang="hr-HR" dirty="0" smtClean="0"/>
              <a:t>Znakove opasnosti</a:t>
            </a:r>
          </a:p>
          <a:p>
            <a:r>
              <a:rPr lang="hr-HR" dirty="0" smtClean="0"/>
              <a:t>Znakove obavještavanja</a:t>
            </a:r>
          </a:p>
          <a:p>
            <a:r>
              <a:rPr lang="hr-HR" dirty="0" smtClean="0"/>
              <a:t>Znakove zaštite od požara </a:t>
            </a:r>
          </a:p>
          <a:p>
            <a:r>
              <a:rPr lang="hr-HR" dirty="0" smtClean="0"/>
              <a:t>Sigurnosne upute</a:t>
            </a:r>
          </a:p>
          <a:p>
            <a:endParaRPr lang="hr-HR" dirty="0" smtClean="0"/>
          </a:p>
          <a:p>
            <a:r>
              <a:rPr lang="hr-HR" dirty="0" smtClean="0"/>
              <a:t>Na mjestima gdje se pojavljuju određene opasnosti moraju se postavljati znakovi </a:t>
            </a:r>
          </a:p>
          <a:p>
            <a:pPr marL="109728" indent="0">
              <a:buNone/>
            </a:pPr>
            <a:r>
              <a:rPr lang="hr-HR" dirty="0"/>
              <a:t> </a:t>
            </a:r>
            <a:r>
              <a:rPr lang="hr-HR" dirty="0" smtClean="0"/>
              <a:t>                     upozorenja</a:t>
            </a:r>
          </a:p>
        </p:txBody>
      </p:sp>
      <p:sp>
        <p:nvSpPr>
          <p:cNvPr id="2" name="Title 1"/>
          <p:cNvSpPr>
            <a:spLocks noGrp="1"/>
          </p:cNvSpPr>
          <p:nvPr>
            <p:ph type="title"/>
          </p:nvPr>
        </p:nvSpPr>
        <p:spPr>
          <a:xfrm>
            <a:off x="457200" y="0"/>
            <a:ext cx="8229600" cy="1142984"/>
          </a:xfrm>
        </p:spPr>
        <p:txBody>
          <a:bodyPr>
            <a:normAutofit/>
          </a:bodyPr>
          <a:lstStyle/>
          <a:p>
            <a:pPr algn="l"/>
            <a:r>
              <a:rPr lang="hr-HR" sz="3200" dirty="0" smtClean="0"/>
              <a:t>ZNAKOVI SIGURNOSTI I OPĆIH OBAVIJESTI</a:t>
            </a:r>
            <a:endParaRPr lang="hr-HR" sz="32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857232"/>
            <a:ext cx="8229600" cy="5857916"/>
          </a:xfrm>
        </p:spPr>
        <p:txBody>
          <a:bodyPr>
            <a:normAutofit lnSpcReduction="10000"/>
          </a:bodyPr>
          <a:lstStyle/>
          <a:p>
            <a:r>
              <a:rPr lang="hr-HR" dirty="0" smtClean="0"/>
              <a:t>Medicinski instrumenti izrađuju se od visokokvalitetnih materijala, koji podnose visoku temperaturu radi sterilizacije </a:t>
            </a:r>
          </a:p>
          <a:p>
            <a:endParaRPr lang="hr-HR" dirty="0" smtClean="0"/>
          </a:p>
          <a:p>
            <a:r>
              <a:rPr lang="hr-HR" dirty="0" smtClean="0"/>
              <a:t>Imaju oštre površine, ali i hrapave kako ne bi klizali u rukama pri kirurškim obradama</a:t>
            </a:r>
          </a:p>
          <a:p>
            <a:endParaRPr lang="hr-HR" dirty="0" smtClean="0"/>
          </a:p>
          <a:p>
            <a:r>
              <a:rPr lang="hr-HR" dirty="0" smtClean="0"/>
              <a:t>Osnovni kirurški instrumenti su kirurški noževi ili skalpeli, kirurške škare, pincete, štipaljke za krvne žile, držači igala i igle za šivanje</a:t>
            </a:r>
          </a:p>
          <a:p>
            <a:endParaRPr lang="hr-HR" dirty="0" smtClean="0"/>
          </a:p>
          <a:p>
            <a:r>
              <a:rPr lang="hr-HR" dirty="0" smtClean="0"/>
              <a:t>Najčešća je uporaba igala za vađenje krvi i </a:t>
            </a:r>
          </a:p>
          <a:p>
            <a:pPr marL="109728" indent="0">
              <a:buNone/>
            </a:pPr>
            <a:r>
              <a:rPr lang="hr-HR" dirty="0"/>
              <a:t> </a:t>
            </a:r>
            <a:r>
              <a:rPr lang="hr-HR" dirty="0" smtClean="0"/>
              <a:t>                   primjenu terapije</a:t>
            </a:r>
          </a:p>
        </p:txBody>
      </p:sp>
      <p:sp>
        <p:nvSpPr>
          <p:cNvPr id="2" name="Title 1"/>
          <p:cNvSpPr>
            <a:spLocks noGrp="1"/>
          </p:cNvSpPr>
          <p:nvPr>
            <p:ph type="title"/>
          </p:nvPr>
        </p:nvSpPr>
        <p:spPr>
          <a:xfrm>
            <a:off x="428596" y="0"/>
            <a:ext cx="8229600" cy="857232"/>
          </a:xfrm>
        </p:spPr>
        <p:txBody>
          <a:bodyPr>
            <a:normAutofit/>
          </a:bodyPr>
          <a:lstStyle/>
          <a:p>
            <a:pPr algn="l"/>
            <a:r>
              <a:rPr lang="sv-SE" sz="3200" dirty="0" smtClean="0"/>
              <a:t>MEDICINSKI INSTRUMENTI I UREĐAJ</a:t>
            </a:r>
            <a:r>
              <a:rPr lang="hr-HR" sz="3200" dirty="0" smtClean="0"/>
              <a:t>I</a:t>
            </a:r>
            <a:endParaRPr lang="hr-HR" sz="32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142984"/>
            <a:ext cx="8572560" cy="5715016"/>
          </a:xfrm>
        </p:spPr>
        <p:txBody>
          <a:bodyPr>
            <a:normAutofit fontScale="92500" lnSpcReduction="20000"/>
          </a:bodyPr>
          <a:lstStyle/>
          <a:p>
            <a:r>
              <a:rPr lang="hr-HR" dirty="0" smtClean="0"/>
              <a:t>Mehanička opasnost zbog rukovanja oštrim i šiljastim instrumentima i iglama rezultira porezotinama i ubodnim ranama najčešće ruku</a:t>
            </a:r>
          </a:p>
          <a:p>
            <a:endParaRPr lang="hr-HR" dirty="0" smtClean="0"/>
          </a:p>
          <a:p>
            <a:r>
              <a:rPr lang="hr-HR" dirty="0" smtClean="0"/>
              <a:t> Opasnost od opeklina postoji pri uporabi nekih vrsta skalpela (termokauteri koji su priključeni na struju)</a:t>
            </a:r>
          </a:p>
          <a:p>
            <a:endParaRPr lang="hr-HR" dirty="0" smtClean="0"/>
          </a:p>
          <a:p>
            <a:r>
              <a:rPr lang="hr-HR" dirty="0" smtClean="0"/>
              <a:t>Opasnost od udara električne struje postoji kod uporabe svih medicinskih instrumenata priključenih na struju</a:t>
            </a:r>
          </a:p>
          <a:p>
            <a:endParaRPr lang="hr-HR" dirty="0" smtClean="0"/>
          </a:p>
          <a:p>
            <a:r>
              <a:rPr lang="hr-HR" dirty="0" smtClean="0"/>
              <a:t>Opasnost od bioloških štetnosti ne proizlazi iz rukovanja instrumentima, već iz dodira s inficiranim biološkim materijalom, ali ozljede koje nastaju pri uporabi medicinskih instrumenata omogućuju ulaz mikroorganizama u tijelo</a:t>
            </a:r>
            <a:endParaRPr lang="hr-HR" dirty="0"/>
          </a:p>
        </p:txBody>
      </p:sp>
      <p:sp>
        <p:nvSpPr>
          <p:cNvPr id="2" name="Title 1"/>
          <p:cNvSpPr>
            <a:spLocks noGrp="1"/>
          </p:cNvSpPr>
          <p:nvPr>
            <p:ph type="title"/>
          </p:nvPr>
        </p:nvSpPr>
        <p:spPr>
          <a:xfrm>
            <a:off x="428596" y="-142900"/>
            <a:ext cx="8229600" cy="1417638"/>
          </a:xfrm>
        </p:spPr>
        <p:txBody>
          <a:bodyPr>
            <a:normAutofit/>
          </a:bodyPr>
          <a:lstStyle/>
          <a:p>
            <a:pPr algn="l"/>
            <a:r>
              <a:rPr lang="hr-HR" sz="3200" dirty="0" smtClean="0"/>
              <a:t>Pri uporabi medicinskih instrumenata pojavljuju se sljedeće  opasnosti:</a:t>
            </a:r>
            <a:endParaRPr lang="hr-HR" sz="32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071546"/>
            <a:ext cx="8229600" cy="5597533"/>
          </a:xfrm>
        </p:spPr>
        <p:txBody>
          <a:bodyPr>
            <a:normAutofit fontScale="92500" lnSpcReduction="20000"/>
          </a:bodyPr>
          <a:lstStyle/>
          <a:p>
            <a:r>
              <a:rPr lang="hr-HR" dirty="0" smtClean="0"/>
              <a:t>Koristite samo ispravne i neoštećene instrumente</a:t>
            </a:r>
          </a:p>
          <a:p>
            <a:endParaRPr lang="hr-HR" dirty="0" smtClean="0"/>
          </a:p>
          <a:p>
            <a:r>
              <a:rPr lang="hr-HR" dirty="0" smtClean="0"/>
              <a:t>Neispravne ili oštećene instrumente odmah zamijenite ili predajte u tehničku službu na popravak</a:t>
            </a:r>
          </a:p>
          <a:p>
            <a:endParaRPr lang="hr-HR" dirty="0" smtClean="0"/>
          </a:p>
          <a:p>
            <a:r>
              <a:rPr lang="hr-HR" dirty="0" smtClean="0"/>
              <a:t>Instrumente upotrebljavajte samo za njihovu osnovnu namjenu</a:t>
            </a:r>
          </a:p>
          <a:p>
            <a:endParaRPr lang="hr-HR" dirty="0" smtClean="0"/>
          </a:p>
          <a:p>
            <a:r>
              <a:rPr lang="hr-HR" dirty="0" smtClean="0"/>
              <a:t>Ispravno odlaganje i prenošenje instrumenata</a:t>
            </a:r>
          </a:p>
          <a:p>
            <a:endParaRPr lang="hr-HR" dirty="0" smtClean="0"/>
          </a:p>
          <a:p>
            <a:r>
              <a:rPr lang="hr-HR" dirty="0" smtClean="0"/>
              <a:t>Ispravna uporaba osobnih zaštitnih sredstava</a:t>
            </a:r>
          </a:p>
          <a:p>
            <a:endParaRPr lang="hr-HR" dirty="0" smtClean="0"/>
          </a:p>
          <a:p>
            <a:r>
              <a:rPr lang="hr-HR" dirty="0" smtClean="0"/>
              <a:t>Uvježbavanje i poučavanje radnika o ispravnoj uporabi instrumenata</a:t>
            </a:r>
            <a:endParaRPr lang="hr-HR" dirty="0"/>
          </a:p>
        </p:txBody>
      </p:sp>
      <p:sp>
        <p:nvSpPr>
          <p:cNvPr id="2" name="Title 1"/>
          <p:cNvSpPr>
            <a:spLocks noGrp="1"/>
          </p:cNvSpPr>
          <p:nvPr>
            <p:ph type="title"/>
          </p:nvPr>
        </p:nvSpPr>
        <p:spPr>
          <a:xfrm>
            <a:off x="457200" y="0"/>
            <a:ext cx="8229600" cy="1417638"/>
          </a:xfrm>
        </p:spPr>
        <p:txBody>
          <a:bodyPr>
            <a:normAutofit fontScale="90000"/>
          </a:bodyPr>
          <a:lstStyle/>
          <a:p>
            <a:pPr algn="l"/>
            <a:r>
              <a:rPr lang="hr-HR" sz="3200" dirty="0" smtClean="0"/>
              <a:t>Mjere za sprečavanje  nezgoda kod uporabe medicinskih instrumenata su:</a:t>
            </a:r>
            <a:br>
              <a:rPr lang="hr-HR" sz="3200" dirty="0" smtClean="0"/>
            </a:br>
            <a:endParaRPr lang="hr-HR" sz="32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48680"/>
            <a:ext cx="9144000" cy="6309320"/>
          </a:xfrm>
        </p:spPr>
        <p:txBody>
          <a:bodyPr>
            <a:normAutofit fontScale="85000" lnSpcReduction="10000"/>
          </a:bodyPr>
          <a:lstStyle/>
          <a:p>
            <a:r>
              <a:rPr lang="hr-HR" dirty="0" smtClean="0"/>
              <a:t>Nositi lateks rukavice (sterilne ili nesterilne prema indikaciji) prilikom svakog vađenja krvi ili davanja iv. injekcije</a:t>
            </a:r>
          </a:p>
          <a:p>
            <a:endParaRPr lang="hr-HR" dirty="0" smtClean="0"/>
          </a:p>
          <a:p>
            <a:r>
              <a:rPr lang="hr-HR" dirty="0" smtClean="0"/>
              <a:t>Nikada na vraćati korištenu iglu u kapicu</a:t>
            </a:r>
          </a:p>
          <a:p>
            <a:endParaRPr lang="hr-HR" dirty="0" smtClean="0"/>
          </a:p>
          <a:p>
            <a:r>
              <a:rPr lang="hr-HR" dirty="0" smtClean="0"/>
              <a:t>Ako se igla mora vratiti u kapicu zbog skidanja s vacutajner šeširića tada obavezno upotrijjebiti pomagalo za vraćanje kapice</a:t>
            </a:r>
          </a:p>
          <a:p>
            <a:endParaRPr lang="hr-HR" dirty="0" smtClean="0"/>
          </a:p>
          <a:p>
            <a:r>
              <a:rPr lang="hr-HR" dirty="0" smtClean="0"/>
              <a:t>Otvorena igla ili igla sa štrcaljkom nikad se ne smije dodavati drugoj osobi</a:t>
            </a:r>
          </a:p>
          <a:p>
            <a:endParaRPr lang="hr-HR" dirty="0" smtClean="0"/>
          </a:p>
          <a:p>
            <a:r>
              <a:rPr lang="hr-HR" dirty="0" smtClean="0"/>
              <a:t>Korištenu iglu odmah staviti u posudu namijenjenu za oštri otpad</a:t>
            </a:r>
          </a:p>
          <a:p>
            <a:endParaRPr lang="hr-HR" dirty="0" smtClean="0"/>
          </a:p>
          <a:p>
            <a:r>
              <a:rPr lang="hr-HR" dirty="0" smtClean="0"/>
              <a:t>             Igla se nikada ne skida sa štrcaljke nego se zajedno</a:t>
            </a:r>
            <a:r>
              <a:rPr lang="pl-PL" b="1" dirty="0" smtClean="0"/>
              <a:t>  </a:t>
            </a:r>
          </a:p>
          <a:p>
            <a:pPr marL="109728" indent="0">
              <a:buNone/>
            </a:pPr>
            <a:r>
              <a:rPr lang="pl-PL" b="1" dirty="0"/>
              <a:t> </a:t>
            </a:r>
            <a:r>
              <a:rPr lang="pl-PL" b="1" dirty="0" smtClean="0"/>
              <a:t>                        </a:t>
            </a:r>
            <a:r>
              <a:rPr lang="pl-PL" dirty="0" smtClean="0"/>
              <a:t>s njom odbacuje u posudu za oštre predmete</a:t>
            </a:r>
            <a:endParaRPr lang="hr-HR" dirty="0"/>
          </a:p>
        </p:txBody>
      </p:sp>
      <p:sp>
        <p:nvSpPr>
          <p:cNvPr id="2" name="Title 1"/>
          <p:cNvSpPr>
            <a:spLocks noGrp="1"/>
          </p:cNvSpPr>
          <p:nvPr>
            <p:ph type="title"/>
          </p:nvPr>
        </p:nvSpPr>
        <p:spPr>
          <a:xfrm>
            <a:off x="457200" y="0"/>
            <a:ext cx="8229600" cy="548680"/>
          </a:xfrm>
        </p:spPr>
        <p:txBody>
          <a:bodyPr>
            <a:normAutofit fontScale="90000"/>
          </a:bodyPr>
          <a:lstStyle/>
          <a:p>
            <a:pPr algn="l"/>
            <a:r>
              <a:rPr lang="hr-HR" sz="3200" dirty="0" smtClean="0"/>
              <a:t>Mjere zaštite od ozljeda oštrim predmetom</a:t>
            </a:r>
            <a:endParaRPr lang="hr-HR" sz="32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4290"/>
            <a:ext cx="8858312" cy="6643710"/>
          </a:xfrm>
        </p:spPr>
        <p:txBody>
          <a:bodyPr>
            <a:normAutofit fontScale="85000" lnSpcReduction="10000"/>
          </a:bodyPr>
          <a:lstStyle/>
          <a:p>
            <a:r>
              <a:rPr lang="hr-HR" dirty="0" smtClean="0"/>
              <a:t>Posuda za oštri otpad mora biti uvijek na mjestu na kojem se bolesniku vadi krv ili daju injekcije. Ukoliko posuda nije na mjestu uporabe tada se igla ne smije nositi na rukama ili u ruci nego na poslužniku</a:t>
            </a:r>
          </a:p>
          <a:p>
            <a:endParaRPr lang="hr-HR" dirty="0" smtClean="0"/>
          </a:p>
          <a:p>
            <a:r>
              <a:rPr lang="hr-HR" dirty="0" smtClean="0"/>
              <a:t>Posuda za oštri otpad mora biti od krute plastike ili metala da je igle ne mogu probiti i da se ne može razbiti</a:t>
            </a:r>
          </a:p>
          <a:p>
            <a:endParaRPr lang="hr-HR" dirty="0" smtClean="0"/>
          </a:p>
          <a:p>
            <a:r>
              <a:rPr lang="hr-HR" dirty="0" smtClean="0"/>
              <a:t>Posuda mora biti jasno označena oznakom OŠTRI OTPAD</a:t>
            </a:r>
          </a:p>
          <a:p>
            <a:endParaRPr lang="hr-HR" dirty="0" smtClean="0"/>
          </a:p>
          <a:p>
            <a:r>
              <a:rPr lang="hr-HR" dirty="0" smtClean="0"/>
              <a:t>Igle se ne smiju vaditi izvan posude za oštri otpad</a:t>
            </a:r>
          </a:p>
          <a:p>
            <a:endParaRPr lang="hr-HR" dirty="0" smtClean="0"/>
          </a:p>
          <a:p>
            <a:r>
              <a:rPr lang="hr-HR" dirty="0" smtClean="0"/>
              <a:t>Posuda za oštri otpad smije se napuniti do samo dvije trećine, zatim čvrsto zatvoriti i odložiti na za to predviđno mjesto (crvenu vreću za infektivni otpad) do konačnog zbrinjavanja</a:t>
            </a:r>
          </a:p>
          <a:p>
            <a:endParaRPr lang="hr-HR" dirty="0" smtClean="0"/>
          </a:p>
          <a:p>
            <a:r>
              <a:rPr lang="hr-HR" dirty="0" smtClean="0"/>
              <a:t>Priborom za višekratnu uporabu koristiti se samo kada je nužno (prethodno steriliziran ili dezinficiran)</a:t>
            </a:r>
            <a:endParaRPr lang="hr-HR" dirty="0"/>
          </a:p>
        </p:txBody>
      </p:sp>
      <p:sp>
        <p:nvSpPr>
          <p:cNvPr id="2" name="Title 1"/>
          <p:cNvSpPr>
            <a:spLocks noGrp="1"/>
          </p:cNvSpPr>
          <p:nvPr>
            <p:ph type="title"/>
          </p:nvPr>
        </p:nvSpPr>
        <p:spPr>
          <a:xfrm rot="10800000" flipV="1">
            <a:off x="457200" y="0"/>
            <a:ext cx="8229600" cy="274638"/>
          </a:xfrm>
        </p:spPr>
        <p:txBody>
          <a:bodyPr>
            <a:noAutofit/>
          </a:bodyPr>
          <a:lstStyle/>
          <a:p>
            <a:r>
              <a:rPr lang="hr-HR" sz="2400" dirty="0" smtClean="0"/>
              <a:t>Oštri otpad</a:t>
            </a:r>
            <a:endParaRPr lang="hr-H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r-HR" dirty="0" smtClean="0"/>
              <a:t>Ako ste izloženi nekoj od opasnosti iz radne okoline imate </a:t>
            </a:r>
            <a:r>
              <a:rPr lang="hr-HR" u="sng" dirty="0" smtClean="0"/>
              <a:t>pravo  i  dužnost  upotrebljavati odgovarajuća osobna zaštitna sredstva</a:t>
            </a:r>
          </a:p>
          <a:p>
            <a:endParaRPr lang="hr-HR" u="sng" dirty="0" smtClean="0"/>
          </a:p>
          <a:p>
            <a:r>
              <a:rPr lang="hr-HR" dirty="0" smtClean="0"/>
              <a:t>Vrsta osobnog zaštitnog sredstva koju morate nositi ovisi o radnom mjestu na kojem radite ili poslovima koje obavljate, a utvrđena je pravilnikom o zaštiti na radu poslodavca. </a:t>
            </a:r>
            <a:endParaRPr lang="hr-HR" dirty="0"/>
          </a:p>
        </p:txBody>
      </p:sp>
      <p:sp>
        <p:nvSpPr>
          <p:cNvPr id="2" name="Title 1"/>
          <p:cNvSpPr>
            <a:spLocks noGrp="1"/>
          </p:cNvSpPr>
          <p:nvPr>
            <p:ph type="title"/>
          </p:nvPr>
        </p:nvSpPr>
        <p:spPr/>
        <p:txBody>
          <a:bodyPr>
            <a:normAutofit/>
          </a:bodyPr>
          <a:lstStyle/>
          <a:p>
            <a:r>
              <a:rPr lang="hr-HR" sz="2800" dirty="0"/>
              <a:t>OSOBNA ZAŠTITNA SREDSTVA</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hr-HR" dirty="0" smtClean="0"/>
              <a:t>Ako se </a:t>
            </a:r>
            <a:r>
              <a:rPr lang="hr-HR" u="sng" dirty="0" smtClean="0"/>
              <a:t>porežete ili ubodete</a:t>
            </a:r>
            <a:r>
              <a:rPr lang="hr-HR" dirty="0" smtClean="0"/>
              <a:t> pri obradi bolesnika, odmah intervenirajte, tj. obavijestite odmah nastavnika, jer je potrebno </a:t>
            </a:r>
            <a:r>
              <a:rPr lang="hr-HR" u="sng" dirty="0" smtClean="0"/>
              <a:t>iz ubodnog mjesta istiskivati krv nekoliko puta, politi alkoholom, držati tri minute, zatim ranu opskrbiti </a:t>
            </a:r>
            <a:r>
              <a:rPr lang="hr-HR" dirty="0" smtClean="0"/>
              <a:t>kako biste na vrijeme spriječili infekciju</a:t>
            </a:r>
          </a:p>
          <a:p>
            <a:endParaRPr lang="hr-HR" dirty="0" smtClean="0"/>
          </a:p>
          <a:p>
            <a:r>
              <a:rPr lang="hr-HR" dirty="0" smtClean="0"/>
              <a:t>Imajte na umu da se radi o zaštiti vašeg zdravlja</a:t>
            </a:r>
          </a:p>
          <a:p>
            <a:endParaRPr lang="hr-HR" dirty="0" smtClean="0"/>
          </a:p>
          <a:p>
            <a:r>
              <a:rPr lang="hr-HR" dirty="0" smtClean="0"/>
              <a:t>Nastavnik će javiti </a:t>
            </a:r>
            <a:r>
              <a:rPr lang="hr-HR" u="sng" dirty="0" smtClean="0"/>
              <a:t>povjerenstvu za hospitalne infekcije </a:t>
            </a:r>
            <a:r>
              <a:rPr lang="hr-HR" dirty="0" smtClean="0"/>
              <a:t>radi daljnjih uputa i obrade, te </a:t>
            </a:r>
            <a:r>
              <a:rPr lang="hr-HR" u="sng" dirty="0" smtClean="0"/>
              <a:t>evidencije ubodnog incidenta</a:t>
            </a:r>
            <a:endParaRPr lang="hr-HR" u="sng" dirty="0"/>
          </a:p>
        </p:txBody>
      </p:sp>
      <p:sp>
        <p:nvSpPr>
          <p:cNvPr id="2" name="Title 1"/>
          <p:cNvSpPr>
            <a:spLocks noGrp="1"/>
          </p:cNvSpPr>
          <p:nvPr>
            <p:ph type="title"/>
          </p:nvPr>
        </p:nvSpPr>
        <p:spPr/>
        <p:txBody>
          <a:bodyPr/>
          <a:lstStyle/>
          <a:p>
            <a:r>
              <a:rPr lang="hr-HR" dirty="0" smtClean="0"/>
              <a:t>Ubodni incident</a:t>
            </a:r>
            <a:endParaRPr lang="hr-H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r-HR" dirty="0" smtClean="0"/>
              <a:t>Uvijek imajte na umu da su zaštitne rukavice koje se upotrebljavaju pri korištenju medicinskih instrumenata i pribora (posebice na kirurgiji) izrađene od materijala koji može oštetiti svaki vrh noža ili svaka oštrica</a:t>
            </a:r>
          </a:p>
          <a:p>
            <a:endParaRPr lang="hr-HR" dirty="0" smtClean="0"/>
          </a:p>
          <a:p>
            <a:r>
              <a:rPr lang="hr-HR" dirty="0" smtClean="0"/>
              <a:t>Stoga one nisu sigurno zaštitno sredstvo</a:t>
            </a:r>
          </a:p>
          <a:p>
            <a:pPr>
              <a:buNone/>
            </a:pPr>
            <a:endParaRPr lang="hr-HR" dirty="0"/>
          </a:p>
        </p:txBody>
      </p:sp>
      <p:sp>
        <p:nvSpPr>
          <p:cNvPr id="2" name="Title 1"/>
          <p:cNvSpPr>
            <a:spLocks noGrp="1"/>
          </p:cNvSpPr>
          <p:nvPr>
            <p:ph type="title"/>
          </p:nvPr>
        </p:nvSpPr>
        <p:spPr/>
        <p:txBody>
          <a:bodyPr>
            <a:normAutofit/>
          </a:bodyPr>
          <a:lstStyle/>
          <a:p>
            <a:r>
              <a:rPr lang="hr-HR" sz="2800" dirty="0" smtClean="0"/>
              <a:t>Ubodni incident</a:t>
            </a:r>
            <a:endParaRPr lang="hr-HR" sz="28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hr-HR" dirty="0" smtClean="0"/>
              <a:t>POSTUPAK:</a:t>
            </a:r>
          </a:p>
          <a:p>
            <a:r>
              <a:rPr lang="hr-HR" dirty="0" smtClean="0"/>
              <a:t>NAKON: uboda, porezotine ili ogrebotine oštrim predmetom, kontaminiranim tjelesnim tekućinama ili izlučevinama bolesnika, ugriza bolesnika, prskanja tjelesnim tekućinama ili izlučevinama u oči, usta ili na oštećenoj koži</a:t>
            </a:r>
          </a:p>
          <a:p>
            <a:endParaRPr lang="hr-HR" dirty="0" smtClean="0"/>
          </a:p>
          <a:p>
            <a:r>
              <a:rPr lang="hr-HR" dirty="0"/>
              <a:t>Ozlijeđeno mjesto obilno isprati, ako ozljeda zahtjeva javiti se u hitnu kiruršku ambulantu, a u koliko ne, ozlijeđno mjesto dezinficirati alkoholom i pokriti vodootpornim flasterom</a:t>
            </a:r>
          </a:p>
          <a:p>
            <a:endParaRPr lang="hr-HR" dirty="0" smtClean="0"/>
          </a:p>
          <a:p>
            <a:endParaRPr lang="hr-HR" dirty="0" smtClean="0"/>
          </a:p>
        </p:txBody>
      </p:sp>
      <p:sp>
        <p:nvSpPr>
          <p:cNvPr id="2" name="Title 1"/>
          <p:cNvSpPr>
            <a:spLocks noGrp="1"/>
          </p:cNvSpPr>
          <p:nvPr>
            <p:ph type="title"/>
          </p:nvPr>
        </p:nvSpPr>
        <p:spPr/>
        <p:txBody>
          <a:bodyPr/>
          <a:lstStyle/>
          <a:p>
            <a:r>
              <a:rPr lang="hr-HR" dirty="0" smtClean="0"/>
              <a:t>Ubodni/ugrizni incident</a:t>
            </a:r>
            <a:endParaRPr lang="hr-H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786874" cy="6715148"/>
          </a:xfrm>
        </p:spPr>
        <p:txBody>
          <a:bodyPr>
            <a:normAutofit fontScale="85000" lnSpcReduction="20000"/>
          </a:bodyPr>
          <a:lstStyle/>
          <a:p>
            <a:endParaRPr lang="hr-HR" dirty="0" smtClean="0"/>
          </a:p>
          <a:p>
            <a:r>
              <a:rPr lang="hr-HR" dirty="0" smtClean="0"/>
              <a:t>Oštećenu kožu obilno isprati tekućom vodom, nakon ispiranja dezinficirati alkoholom i pokriti vodootpornim  flasterom</a:t>
            </a:r>
          </a:p>
          <a:p>
            <a:endParaRPr lang="hr-HR" dirty="0" smtClean="0"/>
          </a:p>
          <a:p>
            <a:r>
              <a:rPr lang="hr-HR" dirty="0" smtClean="0"/>
              <a:t>Oči ili usta obilno isprati tekućom vodom u trajanju od 10 minuta, ukoliko je potrebno javiti se u očnu ambulantu</a:t>
            </a:r>
          </a:p>
          <a:p>
            <a:endParaRPr lang="hr-HR" dirty="0" smtClean="0"/>
          </a:p>
          <a:p>
            <a:r>
              <a:rPr lang="hr-HR" dirty="0" smtClean="0"/>
              <a:t>Izvijestiti glavnu sestru odjela ili klinike ili dežurnu sestru koja će provjeriti provedeni postupak i ispuniti formular o ubodnom incidentu</a:t>
            </a:r>
          </a:p>
          <a:p>
            <a:endParaRPr lang="hr-HR" dirty="0" smtClean="0"/>
          </a:p>
          <a:p>
            <a:r>
              <a:rPr lang="hr-HR" dirty="0" smtClean="0"/>
              <a:t>Javiti se odmah u Zavod za javno zdravstvo, najkasnije u roku 48 sati</a:t>
            </a:r>
          </a:p>
          <a:p>
            <a:endParaRPr lang="hr-HR" dirty="0" smtClean="0"/>
          </a:p>
          <a:p>
            <a:r>
              <a:rPr lang="hr-HR" dirty="0" smtClean="0"/>
              <a:t>Po mogućnosti ponijeti karton o cijepljenju od hepatitisa B, te ispunjeni formular o ozljedi</a:t>
            </a:r>
          </a:p>
          <a:p>
            <a:endParaRPr lang="hr-HR" dirty="0" smtClean="0"/>
          </a:p>
          <a:p>
            <a:r>
              <a:rPr lang="hr-HR" dirty="0" smtClean="0"/>
              <a:t>Nakon obavljenog posjeta u Zavodu za javno zdravstvo, </a:t>
            </a:r>
          </a:p>
          <a:p>
            <a:pPr marL="109728" indent="0">
              <a:buNone/>
            </a:pPr>
            <a:r>
              <a:rPr lang="hr-HR" dirty="0"/>
              <a:t> </a:t>
            </a:r>
            <a:r>
              <a:rPr lang="hr-HR" dirty="0" smtClean="0"/>
              <a:t>               formular dostaviti u Povjerenstvo za sprečavanje  </a:t>
            </a:r>
          </a:p>
          <a:p>
            <a:pPr marL="109728" indent="0">
              <a:buNone/>
            </a:pPr>
            <a:r>
              <a:rPr lang="hr-HR" dirty="0"/>
              <a:t> </a:t>
            </a:r>
            <a:r>
              <a:rPr lang="hr-HR" dirty="0" smtClean="0"/>
              <a:t>                                     i suzbijanje bolničkih infekcija KBC</a:t>
            </a:r>
            <a:endParaRPr lang="hr-HR" dirty="0"/>
          </a:p>
        </p:txBody>
      </p:sp>
      <p:sp>
        <p:nvSpPr>
          <p:cNvPr id="2" name="Title 1"/>
          <p:cNvSpPr>
            <a:spLocks noGrp="1"/>
          </p:cNvSpPr>
          <p:nvPr>
            <p:ph type="title"/>
          </p:nvPr>
        </p:nvSpPr>
        <p:spPr>
          <a:xfrm rot="10800000" flipV="1">
            <a:off x="457200" y="116632"/>
            <a:ext cx="8229600" cy="158006"/>
          </a:xfrm>
        </p:spPr>
        <p:txBody>
          <a:bodyPr>
            <a:noAutofit/>
          </a:bodyPr>
          <a:lstStyle/>
          <a:p>
            <a:r>
              <a:rPr lang="hr-HR" sz="2400" dirty="0"/>
              <a:t>Ubodni/ugrizni incident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hr-HR" dirty="0" smtClean="0"/>
          </a:p>
          <a:p>
            <a:endParaRPr lang="hr-HR" dirty="0" smtClean="0"/>
          </a:p>
          <a:p>
            <a:endParaRPr lang="hr-HR" dirty="0"/>
          </a:p>
          <a:p>
            <a:r>
              <a:rPr lang="hr-HR" dirty="0" smtClean="0"/>
              <a:t>zaštita vlasišta</a:t>
            </a:r>
          </a:p>
          <a:p>
            <a:r>
              <a:rPr lang="hr-HR" dirty="0" smtClean="0"/>
              <a:t>zaštita dišnih organa</a:t>
            </a:r>
          </a:p>
          <a:p>
            <a:r>
              <a:rPr lang="hr-HR" dirty="0" smtClean="0"/>
              <a:t>zaštita organa vida</a:t>
            </a:r>
          </a:p>
          <a:p>
            <a:r>
              <a:rPr lang="hr-HR" dirty="0" smtClean="0"/>
              <a:t>zaštita tijela</a:t>
            </a:r>
          </a:p>
          <a:p>
            <a:r>
              <a:rPr lang="hr-HR" dirty="0" smtClean="0"/>
              <a:t>zaštita ruku</a:t>
            </a:r>
          </a:p>
          <a:p>
            <a:r>
              <a:rPr lang="hr-HR" dirty="0" smtClean="0"/>
              <a:t>zaštitna obuća</a:t>
            </a:r>
            <a:endParaRPr lang="hr-HR" dirty="0"/>
          </a:p>
        </p:txBody>
      </p:sp>
      <p:sp>
        <p:nvSpPr>
          <p:cNvPr id="2" name="Title 1"/>
          <p:cNvSpPr>
            <a:spLocks noGrp="1"/>
          </p:cNvSpPr>
          <p:nvPr>
            <p:ph type="title"/>
          </p:nvPr>
        </p:nvSpPr>
        <p:spPr>
          <a:xfrm>
            <a:off x="457200" y="274638"/>
            <a:ext cx="8229600" cy="1858218"/>
          </a:xfrm>
        </p:spPr>
        <p:txBody>
          <a:bodyPr>
            <a:noAutofit/>
          </a:bodyPr>
          <a:lstStyle/>
          <a:p>
            <a:pPr algn="l"/>
            <a:r>
              <a:rPr lang="hr-HR" sz="3200" dirty="0" smtClean="0"/>
              <a:t>Osobna zaštitna sredstva u zdravstvenim ustanovama mogu se podijeliti prema vrsti zaštite koju pružaju:</a:t>
            </a:r>
            <a:endParaRPr lang="hr-HR"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5429264"/>
          </a:xfrm>
        </p:spPr>
        <p:txBody>
          <a:bodyPr>
            <a:normAutofit fontScale="92500" lnSpcReduction="20000"/>
          </a:bodyPr>
          <a:lstStyle/>
          <a:p>
            <a:r>
              <a:rPr lang="hr-HR" dirty="0" smtClean="0"/>
              <a:t>namijenjena su osobnoj zaštiti zdravstvenih radnika i bolesnika</a:t>
            </a:r>
          </a:p>
          <a:p>
            <a:r>
              <a:rPr lang="hr-HR" dirty="0" smtClean="0"/>
              <a:t>Zaštitne kape  primjenjuju se za one poslove gdje se zahtijevaju </a:t>
            </a:r>
            <a:r>
              <a:rPr lang="hr-HR" u="sng" dirty="0" smtClean="0"/>
              <a:t>aseptični  uvjeti rada</a:t>
            </a:r>
            <a:r>
              <a:rPr lang="hr-HR" dirty="0" smtClean="0"/>
              <a:t>  (kirurški zahvati i slično), kao i za poslove gdje se pojavljuju </a:t>
            </a:r>
            <a:r>
              <a:rPr lang="hr-HR" u="sng" dirty="0" smtClean="0"/>
              <a:t>opasnosti od otrova i nagrizajućih materijala.</a:t>
            </a:r>
          </a:p>
          <a:p>
            <a:endParaRPr lang="hr-HR" u="sng" dirty="0" smtClean="0"/>
          </a:p>
          <a:p>
            <a:pPr>
              <a:buNone/>
            </a:pPr>
            <a:r>
              <a:rPr lang="hr-HR" dirty="0" smtClean="0"/>
              <a:t>U uporabi su </a:t>
            </a:r>
            <a:r>
              <a:rPr lang="hr-HR" u="sng" dirty="0" smtClean="0"/>
              <a:t>dvije vrste kapa:</a:t>
            </a:r>
          </a:p>
          <a:p>
            <a:pPr>
              <a:buNone/>
            </a:pPr>
            <a:endParaRPr lang="hr-HR" dirty="0" smtClean="0"/>
          </a:p>
          <a:p>
            <a:r>
              <a:rPr lang="hr-HR" dirty="0" smtClean="0"/>
              <a:t>zaštitne kape za  </a:t>
            </a:r>
            <a:r>
              <a:rPr lang="hr-HR" i="1" dirty="0" smtClean="0"/>
              <a:t>višekratnu uporabu</a:t>
            </a:r>
            <a:r>
              <a:rPr lang="hr-HR" dirty="0" smtClean="0"/>
              <a:t>  izrađene od </a:t>
            </a:r>
            <a:r>
              <a:rPr lang="hr-HR" i="1" dirty="0" smtClean="0"/>
              <a:t>pamučnog materijala</a:t>
            </a:r>
          </a:p>
          <a:p>
            <a:pPr>
              <a:buNone/>
            </a:pPr>
            <a:endParaRPr lang="hr-HR" dirty="0" smtClean="0"/>
          </a:p>
          <a:p>
            <a:r>
              <a:rPr lang="hr-HR" dirty="0" smtClean="0"/>
              <a:t>zaštitne kape za  </a:t>
            </a:r>
            <a:r>
              <a:rPr lang="hr-HR" i="1" dirty="0" smtClean="0"/>
              <a:t>jednokratnu  uporabu</a:t>
            </a:r>
            <a:r>
              <a:rPr lang="hr-HR" dirty="0" smtClean="0"/>
              <a:t> izrađene od </a:t>
            </a:r>
            <a:r>
              <a:rPr lang="hr-HR" i="1" dirty="0" smtClean="0"/>
              <a:t>papira ili polivinila</a:t>
            </a:r>
            <a:endParaRPr lang="hr-HR" i="1" dirty="0"/>
          </a:p>
        </p:txBody>
      </p:sp>
      <p:sp>
        <p:nvSpPr>
          <p:cNvPr id="2" name="Title 1"/>
          <p:cNvSpPr>
            <a:spLocks noGrp="1"/>
          </p:cNvSpPr>
          <p:nvPr>
            <p:ph type="title"/>
          </p:nvPr>
        </p:nvSpPr>
        <p:spPr/>
        <p:txBody>
          <a:bodyPr>
            <a:noAutofit/>
          </a:bodyPr>
          <a:lstStyle/>
          <a:p>
            <a:pPr algn="l"/>
            <a:r>
              <a:rPr lang="hr-HR" sz="3200" dirty="0" smtClean="0"/>
              <a:t>OSOBNA ZAŠTITNA SREDSTVA ZA ZAŠTITU VLASIŠTA  – KAPA</a:t>
            </a:r>
            <a:endParaRPr lang="hr-HR"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43510"/>
          </a:xfrm>
        </p:spPr>
        <p:txBody>
          <a:bodyPr>
            <a:normAutofit fontScale="92500" lnSpcReduction="20000"/>
          </a:bodyPr>
          <a:lstStyle/>
          <a:p>
            <a:r>
              <a:rPr lang="hr-HR" dirty="0" smtClean="0"/>
              <a:t>namijenjena su osobnoj zaštiti zdravstvenih radnika i bolesnika</a:t>
            </a:r>
          </a:p>
          <a:p>
            <a:r>
              <a:rPr lang="hr-HR" dirty="0" smtClean="0"/>
              <a:t>Maske se moraju primjenjivati svuda gdje </a:t>
            </a:r>
            <a:r>
              <a:rPr lang="hr-HR" u="sng" dirty="0" smtClean="0"/>
              <a:t>postoji  izvor ili mogućnost zaraze</a:t>
            </a:r>
            <a:r>
              <a:rPr lang="hr-HR" dirty="0" smtClean="0"/>
              <a:t>, kao i na poslovima gdje </a:t>
            </a:r>
            <a:r>
              <a:rPr lang="hr-HR" u="sng" dirty="0" smtClean="0"/>
              <a:t>postoji mogućnost udisanja otrovnih plinova ili para</a:t>
            </a:r>
          </a:p>
          <a:p>
            <a:endParaRPr lang="hr-HR" u="sng" dirty="0" smtClean="0"/>
          </a:p>
          <a:p>
            <a:pPr>
              <a:buNone/>
            </a:pPr>
            <a:r>
              <a:rPr lang="hr-HR" dirty="0" smtClean="0"/>
              <a:t>Zaštitne maske u zdravstvenim ustanovama:</a:t>
            </a:r>
          </a:p>
          <a:p>
            <a:pPr>
              <a:buNone/>
            </a:pPr>
            <a:endParaRPr lang="hr-HR" dirty="0" smtClean="0"/>
          </a:p>
          <a:p>
            <a:r>
              <a:rPr lang="hr-HR" dirty="0" smtClean="0"/>
              <a:t>zaštitne maske za  </a:t>
            </a:r>
            <a:r>
              <a:rPr lang="hr-HR" i="1" dirty="0" smtClean="0"/>
              <a:t>višekratnu uporabu</a:t>
            </a:r>
            <a:r>
              <a:rPr lang="hr-HR" dirty="0" smtClean="0"/>
              <a:t>  izrađene od </a:t>
            </a:r>
            <a:r>
              <a:rPr lang="hr-HR" i="1" dirty="0" smtClean="0"/>
              <a:t>pamučnog materijala</a:t>
            </a:r>
          </a:p>
          <a:p>
            <a:endParaRPr lang="hr-HR" dirty="0" smtClean="0"/>
          </a:p>
          <a:p>
            <a:r>
              <a:rPr lang="hr-HR" dirty="0" smtClean="0"/>
              <a:t>zaštitne maske za </a:t>
            </a:r>
            <a:r>
              <a:rPr lang="hr-HR" i="1" dirty="0" smtClean="0"/>
              <a:t>jednokratnu uporabu</a:t>
            </a:r>
            <a:r>
              <a:rPr lang="hr-HR" dirty="0" smtClean="0"/>
              <a:t> izrađene od </a:t>
            </a:r>
            <a:r>
              <a:rPr lang="hr-HR" i="1" dirty="0" smtClean="0"/>
              <a:t>papira</a:t>
            </a:r>
            <a:r>
              <a:rPr lang="hr-HR" dirty="0" smtClean="0"/>
              <a:t> </a:t>
            </a:r>
            <a:endParaRPr lang="hr-HR" dirty="0"/>
          </a:p>
        </p:txBody>
      </p:sp>
      <p:sp>
        <p:nvSpPr>
          <p:cNvPr id="2" name="Title 1"/>
          <p:cNvSpPr>
            <a:spLocks noGrp="1"/>
          </p:cNvSpPr>
          <p:nvPr>
            <p:ph type="title"/>
          </p:nvPr>
        </p:nvSpPr>
        <p:spPr/>
        <p:txBody>
          <a:bodyPr>
            <a:normAutofit/>
          </a:bodyPr>
          <a:lstStyle/>
          <a:p>
            <a:pPr algn="l"/>
            <a:r>
              <a:rPr lang="hr-HR" sz="3200" dirty="0" smtClean="0"/>
              <a:t>OSOBNA ZAŠTITNA SREDSTVA ZA ZAŠTITU DIŠNIH ORGANA – MASKA</a:t>
            </a:r>
            <a:endParaRPr lang="hr-HR"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214422"/>
            <a:ext cx="8229600" cy="5500726"/>
          </a:xfrm>
        </p:spPr>
        <p:txBody>
          <a:bodyPr>
            <a:normAutofit/>
          </a:bodyPr>
          <a:lstStyle/>
          <a:p>
            <a:r>
              <a:rPr lang="hr-HR" dirty="0" smtClean="0"/>
              <a:t>Maska se uzima iz </a:t>
            </a:r>
            <a:r>
              <a:rPr lang="hr-HR" b="1" dirty="0" smtClean="0"/>
              <a:t>originalne kutije (ne nositi u džepu uniforme)</a:t>
            </a:r>
          </a:p>
          <a:p>
            <a:r>
              <a:rPr lang="hr-HR" dirty="0" smtClean="0"/>
              <a:t>Maska mora </a:t>
            </a:r>
            <a:r>
              <a:rPr lang="hr-HR" b="1" dirty="0" smtClean="0"/>
              <a:t>pokriti usta i nos</a:t>
            </a:r>
          </a:p>
          <a:p>
            <a:r>
              <a:rPr lang="hr-HR" dirty="0" smtClean="0"/>
              <a:t>Masku obavezno treba </a:t>
            </a:r>
            <a:r>
              <a:rPr lang="hr-HR" b="1" dirty="0" smtClean="0"/>
              <a:t>promijeniti u slučaju kihanja, kašljanja ili ako je mokra</a:t>
            </a:r>
          </a:p>
          <a:p>
            <a:r>
              <a:rPr lang="hr-HR" dirty="0" smtClean="0"/>
              <a:t>Nakon skidanja </a:t>
            </a:r>
            <a:r>
              <a:rPr lang="hr-HR" b="1" dirty="0" smtClean="0"/>
              <a:t>ne koristiti ju ponovno</a:t>
            </a:r>
          </a:p>
          <a:p>
            <a:r>
              <a:rPr lang="hr-HR" i="1" dirty="0" smtClean="0"/>
              <a:t>Pri incidentu prskanja u usta</a:t>
            </a:r>
            <a:r>
              <a:rPr lang="hr-HR" dirty="0" smtClean="0"/>
              <a:t> potrebno je isprati usta velikom količinom vode, nekoliko puta</a:t>
            </a:r>
          </a:p>
          <a:p>
            <a:r>
              <a:rPr lang="hr-HR" i="1" dirty="0" smtClean="0"/>
              <a:t>Pri incidentu prskanja na lice</a:t>
            </a:r>
            <a:r>
              <a:rPr lang="hr-HR" dirty="0" smtClean="0"/>
              <a:t>, lice je potrebno oprati vodom i odmah obavijestiti nastavnika</a:t>
            </a:r>
            <a:endParaRPr lang="hr-HR" dirty="0"/>
          </a:p>
        </p:txBody>
      </p:sp>
      <p:sp>
        <p:nvSpPr>
          <p:cNvPr id="2" name="Title 1"/>
          <p:cNvSpPr>
            <a:spLocks noGrp="1"/>
          </p:cNvSpPr>
          <p:nvPr>
            <p:ph type="title"/>
          </p:nvPr>
        </p:nvSpPr>
        <p:spPr/>
        <p:txBody>
          <a:bodyPr>
            <a:normAutofit/>
          </a:bodyPr>
          <a:lstStyle/>
          <a:p>
            <a:pPr algn="l"/>
            <a:r>
              <a:rPr lang="pl-PL" sz="3200" dirty="0" smtClean="0"/>
              <a:t>Upute za pravilnu uporabu maske:</a:t>
            </a:r>
            <a:endParaRPr lang="hr-HR"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979</TotalTime>
  <Words>3816</Words>
  <Application>Microsoft Office PowerPoint</Application>
  <PresentationFormat>On-screen Show (4:3)</PresentationFormat>
  <Paragraphs>439</Paragraphs>
  <Slides>53</Slides>
  <Notes>1</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Concourse</vt:lpstr>
      <vt:lpstr>Osnove zaštite na radu za rad na siguran način</vt:lpstr>
      <vt:lpstr>Osnove zaštite na radu </vt:lpstr>
      <vt:lpstr>Zakonska je obaveza  da naučite raditi sigurno i da svoje znanje stalno usavršavate. </vt:lpstr>
      <vt:lpstr>OSOBNA ZAŠTITNA SREDSTVA - VRSTE</vt:lpstr>
      <vt:lpstr>OSOBNA ZAŠTITNA SREDSTVA</vt:lpstr>
      <vt:lpstr>Osobna zaštitna sredstva u zdravstvenim ustanovama mogu se podijeliti prema vrsti zaštite koju pružaju:</vt:lpstr>
      <vt:lpstr>OSOBNA ZAŠTITNA SREDSTVA ZA ZAŠTITU VLASIŠTA  – KAPA</vt:lpstr>
      <vt:lpstr>OSOBNA ZAŠTITNA SREDSTVA ZA ZAŠTITU DIŠNIH ORGANA – MASKA</vt:lpstr>
      <vt:lpstr>Upute za pravilnu uporabu maske:</vt:lpstr>
      <vt:lpstr>OSOBNA ZAŠTITNA SREDSTVA ZA ZAŠTITU ORGANA VIDA – NAOČALE</vt:lpstr>
      <vt:lpstr>Naočale</vt:lpstr>
      <vt:lpstr>OSOBNA ZAŠTITNA SREDSTVA ZA ZAŠTITU TIJELA  – „UNIFORMA“</vt:lpstr>
      <vt:lpstr>Upute za uporabu zaštitne odjeće:</vt:lpstr>
      <vt:lpstr>Dodatna zaštitna odjeća: </vt:lpstr>
      <vt:lpstr>Uniforma</vt:lpstr>
      <vt:lpstr>OSOBNA ZAŠTITNA SREDSTVA ZA ZAŠTITU RUKU – RUKAVICE</vt:lpstr>
      <vt:lpstr>Upute za pravilnu uporabu zaštitnih rukavica:</vt:lpstr>
      <vt:lpstr>Rukavice</vt:lpstr>
      <vt:lpstr>OSOBNA ZAŠTITNA SREDSTVA ZA ZAŠTITU NOGU – OBUĆA</vt:lpstr>
      <vt:lpstr>Navlake za cipele</vt:lpstr>
      <vt:lpstr>PRIPRAVA UČENIKA ZA VJEŽBE U ZDRAVSTVENIM USTANOVAMA</vt:lpstr>
      <vt:lpstr>PRAVA I DUŽNOSTI IZ ZAŠTITE NA RADU</vt:lpstr>
      <vt:lpstr>Zakonski propisi</vt:lpstr>
      <vt:lpstr>MJERE ZAŠTITE OD POŽARA</vt:lpstr>
      <vt:lpstr>Da bi došlo do procesa gorenja, moraju biti ispunjena tri uvjeta, tj. mora postojati:</vt:lpstr>
      <vt:lpstr>OSNOVE GAŠENJA</vt:lpstr>
      <vt:lpstr>Sredstva za gašenje</vt:lpstr>
      <vt:lpstr>Voda</vt:lpstr>
      <vt:lpstr>Pjena </vt:lpstr>
      <vt:lpstr>Ugljični dioksid</vt:lpstr>
      <vt:lpstr>Prah</vt:lpstr>
      <vt:lpstr>Haloni</vt:lpstr>
      <vt:lpstr>Priručna sredstva za gašenje</vt:lpstr>
      <vt:lpstr>Oprema i sprave za gašenje požara</vt:lpstr>
      <vt:lpstr>Prema vrsti sredstava za gašenje požara kojim su aparati napunjeni</vt:lpstr>
      <vt:lpstr>Požarne opasnosti i mjere zaštite od požara</vt:lpstr>
      <vt:lpstr>Režim ponašanja u prostorima u kojima se nalaze pacijenti ili medicinsko osoblje</vt:lpstr>
      <vt:lpstr>U čajnim kuhinjama</vt:lpstr>
      <vt:lpstr>U općim i specijalističkim ambulantama</vt:lpstr>
      <vt:lpstr>Opće i specijalističke ambulante</vt:lpstr>
      <vt:lpstr>UREĐENJE I ODRŽAVANJE RADNOG PROSTORA I RADNE OKOLINE </vt:lpstr>
      <vt:lpstr>Radni prostor</vt:lpstr>
      <vt:lpstr>KRETANJE PRI RADU</vt:lpstr>
      <vt:lpstr>ZNAKOVI SIGURNOSTI I OPĆIH OBAVIJESTI</vt:lpstr>
      <vt:lpstr>MEDICINSKI INSTRUMENTI I UREĐAJI</vt:lpstr>
      <vt:lpstr>Pri uporabi medicinskih instrumenata pojavljuju se sljedeće  opasnosti:</vt:lpstr>
      <vt:lpstr>Mjere za sprečavanje  nezgoda kod uporabe medicinskih instrumenata su: </vt:lpstr>
      <vt:lpstr>Mjere zaštite od ozljeda oštrim predmetom</vt:lpstr>
      <vt:lpstr>Oštri otpad</vt:lpstr>
      <vt:lpstr>Ubodni incident</vt:lpstr>
      <vt:lpstr>Ubodni incident</vt:lpstr>
      <vt:lpstr>Ubodni/ugrizni incident</vt:lpstr>
      <vt:lpstr>Ubodni/ugrizni incident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Maki</dc:creator>
  <cp:lastModifiedBy>Irena Eisenkohl</cp:lastModifiedBy>
  <cp:revision>93</cp:revision>
  <dcterms:created xsi:type="dcterms:W3CDTF">2013-12-10T07:50:42Z</dcterms:created>
  <dcterms:modified xsi:type="dcterms:W3CDTF">2015-09-07T17:00:53Z</dcterms:modified>
</cp:coreProperties>
</file>