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68" r:id="rId4"/>
    <p:sldId id="257" r:id="rId5"/>
    <p:sldId id="258" r:id="rId6"/>
    <p:sldId id="259" r:id="rId7"/>
    <p:sldId id="270" r:id="rId8"/>
    <p:sldId id="269" r:id="rId9"/>
    <p:sldId id="271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B41D2-87D8-47A4-96DB-6F7A43C0414A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0CDD-4938-41EC-92A1-B37BEFA9DD7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614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42AFB1-8FD7-44A4-B89D-25CB09F1896E}" type="datetimeFigureOut">
              <a:rPr lang="hr-HR" smtClean="0"/>
              <a:t>7.9.2015.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A78321-5852-4D50-B976-359510E8BA64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124745"/>
            <a:ext cx="7772400" cy="1296144"/>
          </a:xfrm>
        </p:spPr>
        <p:txBody>
          <a:bodyPr>
            <a:normAutofit/>
          </a:bodyPr>
          <a:lstStyle/>
          <a:p>
            <a:pPr algn="ctr"/>
            <a:r>
              <a:rPr lang="hr-HR" sz="5400" dirty="0" smtClean="0">
                <a:solidFill>
                  <a:srgbClr val="002060"/>
                </a:solidFill>
                <a:effectLst/>
                <a:latin typeface="Batang" pitchFamily="18" charset="-127"/>
                <a:ea typeface="Batang" pitchFamily="18" charset="-127"/>
              </a:rPr>
              <a:t>Zdravstvena njega </a:t>
            </a:r>
            <a:endParaRPr lang="hr-HR" sz="5400" dirty="0">
              <a:solidFill>
                <a:srgbClr val="00206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6400800" cy="1705744"/>
          </a:xfrm>
        </p:spPr>
        <p:txBody>
          <a:bodyPr/>
          <a:lstStyle/>
          <a:p>
            <a:endParaRPr lang="hr-HR" dirty="0">
              <a:solidFill>
                <a:schemeClr val="tx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6C4E-A00E-49F7-BD96-FB5180241761}" type="datetime1">
              <a:rPr lang="hr-HR" smtClean="0"/>
              <a:t>7.9.2015.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52120" y="5877272"/>
            <a:ext cx="3327648" cy="972375"/>
          </a:xfrm>
        </p:spPr>
        <p:txBody>
          <a:bodyPr/>
          <a:lstStyle/>
          <a:p>
            <a:pPr algn="r"/>
            <a:endParaRPr lang="hr-HR" sz="2000" dirty="0" smtClean="0"/>
          </a:p>
          <a:p>
            <a:pPr algn="r"/>
            <a:endParaRPr lang="hr-HR" sz="2000" dirty="0"/>
          </a:p>
          <a:p>
            <a:pPr algn="r"/>
            <a:r>
              <a:rPr lang="hr-HR" sz="2000" dirty="0" smtClean="0"/>
              <a:t>Irena </a:t>
            </a:r>
            <a:r>
              <a:rPr lang="hr-HR" sz="2000" smtClean="0"/>
              <a:t>Eisenkohl Novaković </a:t>
            </a:r>
            <a:endParaRPr lang="hr-HR" sz="2000" dirty="0"/>
          </a:p>
          <a:p>
            <a:pPr algn="r"/>
            <a:r>
              <a:rPr lang="hr-HR" sz="2000" dirty="0"/>
              <a:t>bacc.med.techn.</a:t>
            </a:r>
          </a:p>
          <a:p>
            <a:endParaRPr lang="hr-HR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25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Promatranje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316416" cy="5410200"/>
          </a:xfrm>
        </p:spPr>
        <p:txBody>
          <a:bodyPr>
            <a:normAutofit lnSpcReduction="10000"/>
          </a:bodyPr>
          <a:lstStyle/>
          <a:p>
            <a:r>
              <a:rPr lang="hr-HR" u="sng" dirty="0">
                <a:latin typeface="Batang" pitchFamily="18" charset="-127"/>
                <a:ea typeface="Batang" pitchFamily="18" charset="-127"/>
              </a:rPr>
              <a:t>i</a:t>
            </a:r>
            <a:r>
              <a:rPr lang="hr-HR" u="sng" dirty="0" smtClean="0">
                <a:latin typeface="Batang" pitchFamily="18" charset="-127"/>
                <a:ea typeface="Batang" pitchFamily="18" charset="-127"/>
              </a:rPr>
              <a:t>zlučevine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mokraća/urin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iskašljaj/sputum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povraćajne mase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stolica/feces</a:t>
            </a:r>
          </a:p>
          <a:p>
            <a:pPr marL="0" indent="0">
              <a:buNone/>
            </a:pPr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u="sng" dirty="0" smtClean="0">
                <a:latin typeface="Batang" pitchFamily="18" charset="-127"/>
                <a:ea typeface="Batang" pitchFamily="18" charset="-127"/>
              </a:rPr>
              <a:t>stanje svijesti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normalna/očuvana svijest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promijenjena svijest - kvantitativni, kvalitativni poremećaji svijesti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776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Ishrana bolesnika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8172400" cy="5301208"/>
          </a:xfrm>
        </p:spPr>
        <p:txBody>
          <a:bodyPr>
            <a:normAutofit/>
          </a:bodyPr>
          <a:lstStyle/>
          <a:p>
            <a:r>
              <a:rPr lang="hr-HR" dirty="0">
                <a:latin typeface="Batang" pitchFamily="18" charset="-127"/>
                <a:ea typeface="Batang" pitchFamily="18" charset="-127"/>
              </a:rPr>
              <a:t>d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ijeta-pravilna ishrana</a:t>
            </a:r>
          </a:p>
          <a:p>
            <a:pPr marL="82296" indent="0">
              <a:buNone/>
            </a:pPr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p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rirodna-aktivna i umjetna-pasivna </a:t>
            </a:r>
          </a:p>
          <a:p>
            <a:pPr marL="82296" indent="0">
              <a:buNone/>
            </a:pPr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umjetni načini prehrane </a:t>
            </a:r>
          </a:p>
          <a:p>
            <a:pPr marL="596646" indent="-514350">
              <a:buAutoNum type="alphaLcParenR"/>
            </a:pPr>
            <a:r>
              <a:rPr lang="hr-HR" dirty="0">
                <a:latin typeface="Batang" pitchFamily="18" charset="-127"/>
                <a:ea typeface="Batang" pitchFamily="18" charset="-127"/>
              </a:rPr>
              <a:t>i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nfuzija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nazogastrična sonda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gastrostoma</a:t>
            </a:r>
          </a:p>
          <a:p>
            <a:pPr marL="596646" indent="-514350">
              <a:buAutoNum type="alphaLcParenR"/>
            </a:pPr>
            <a:r>
              <a:rPr lang="hr-HR" dirty="0">
                <a:latin typeface="Batang" pitchFamily="18" charset="-127"/>
                <a:ea typeface="Batang" pitchFamily="18" charset="-127"/>
              </a:rPr>
              <a:t>h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ranjiva klizma</a:t>
            </a:r>
          </a:p>
          <a:p>
            <a:pPr marL="596646" indent="-514350">
              <a:buAutoNum type="alphaLcParenR"/>
            </a:pPr>
            <a:endParaRPr lang="hr-HR" dirty="0">
              <a:latin typeface="Batang" pitchFamily="18" charset="-127"/>
              <a:ea typeface="Batang" pitchFamily="18" charset="-127"/>
            </a:endParaRPr>
          </a:p>
          <a:p>
            <a:pPr marL="596646" indent="-514350">
              <a:buAutoNum type="alphaLcParenR"/>
            </a:pPr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087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Medicinski postupci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997152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i.v. infuzija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transfuzija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klizma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k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ateterizacija mokraćnog mjehura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NGS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davanje lijekova-terapija/th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aplikacija kisika </a:t>
            </a:r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vađenje 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krvi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reanimacija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5539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Zdravstveni odgoj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Batang" pitchFamily="18" charset="-127"/>
                <a:ea typeface="Batang" pitchFamily="18" charset="-127"/>
              </a:rPr>
              <a:t>e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dukacija pacijenta i njegove obitelji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o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brazovanje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o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dgoj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p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rosvjećivanje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n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aučiti odnosno podučiti pacijenta kako održati/unaprijediti zdravlje, spriječiti bolest odnosno provoditi njegu i liječenje kod kuće</a:t>
            </a:r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8624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Zdravlje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Svjetska zdravstvena organizacija 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World health organization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SZO ili WHO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j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e stanje potpunog tjelesnog, duševnog i socijalnog blagostanja, a ne samo odsutnost bolesti i iznemoglosti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125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466144" cy="114300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Tjelesno zdravlje ili blagostanje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00808"/>
            <a:ext cx="7498080" cy="4800600"/>
          </a:xfrm>
        </p:spPr>
        <p:txBody>
          <a:bodyPr/>
          <a:lstStyle/>
          <a:p>
            <a:r>
              <a:rPr lang="hr-HR" dirty="0">
                <a:latin typeface="Batang" pitchFamily="18" charset="-127"/>
                <a:ea typeface="Batang" pitchFamily="18" charset="-127"/>
              </a:rPr>
              <a:t>n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ormalno funkcioniranje organa i organskih sustava unutar njihovih fizioloških granica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t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jelesno - fizičko zdravlje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f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iziološki - normalno </a:t>
            </a:r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54147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Duševno zdravlje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Batang" pitchFamily="18" charset="-127"/>
                <a:ea typeface="Batang" pitchFamily="18" charset="-127"/>
              </a:rPr>
              <a:t>d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uševno - mentalno - emotivno  - psihičko/psihološko zdravlje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n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ormalna inteligencija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s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posobnost rasuđivanja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p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sihička stabilnost</a:t>
            </a:r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8506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Socijalno zdravlje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latin typeface="Batang" pitchFamily="18" charset="-127"/>
                <a:ea typeface="Batang" pitchFamily="18" charset="-127"/>
              </a:rPr>
              <a:t>s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ocijalno - društveno zdravlje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m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aterijalna sigurnost i mir (zdravstvena zaštita u djetinjstvu i mladosti, starosti i bolesti)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p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ravo na obrazovanje, rad, stanovanje</a:t>
            </a:r>
          </a:p>
          <a:p>
            <a:pPr marL="82296" indent="0">
              <a:buNone/>
            </a:pPr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b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ez obzira na dob, spol, rasu, vjeru, političko uvjerenje, klasnu pripadnost i materijalni status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54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Zdravstvena njega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pomoć pojedincu, zdravom ili bolesnom, u obavljanju aktivnosti koje pridonose zdravlju ili oporavku (ili mirnoj smrti), a koje bi obavljao samostalno kada bi imao potrebnu snagu, volju ili znanje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omoć treba pružiti na način  koji će pridonijeti što bržem postizanju njegove samostalnosti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097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sz="3900" dirty="0">
                <a:effectLst/>
              </a:rPr>
              <a:t>Virginija Henderson</a:t>
            </a:r>
            <a:r>
              <a:rPr lang="hr-HR" sz="3900" dirty="0"/>
              <a:t/>
            </a:r>
            <a:br>
              <a:rPr lang="hr-HR" sz="3900" dirty="0"/>
            </a:br>
            <a:endParaRPr lang="hr-HR" sz="3900" dirty="0"/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1043604" y="1524003"/>
            <a:ext cx="5184574" cy="5217365"/>
          </a:xfrm>
        </p:spPr>
        <p:txBody>
          <a:bodyPr/>
          <a:lstStyle/>
          <a:p>
            <a:pPr marL="82296" lvl="0" indent="0">
              <a:buNone/>
            </a:pPr>
            <a:r>
              <a:rPr lang="hr-HR" dirty="0"/>
              <a:t>14 osnovnih ljudskih potreba</a:t>
            </a:r>
          </a:p>
          <a:p>
            <a:pPr lvl="0">
              <a:buFont typeface="Arial" pitchFamily="34"/>
              <a:buChar char="•"/>
            </a:pPr>
            <a:endParaRPr lang="hr-HR" dirty="0"/>
          </a:p>
          <a:p>
            <a:pPr lvl="0">
              <a:buFont typeface="Arial" pitchFamily="34"/>
              <a:buChar char="•"/>
            </a:pPr>
            <a:r>
              <a:rPr lang="hr-HR" dirty="0"/>
              <a:t>disanje</a:t>
            </a:r>
          </a:p>
          <a:p>
            <a:pPr lvl="0">
              <a:buFont typeface="Arial" pitchFamily="34"/>
              <a:buChar char="•"/>
            </a:pPr>
            <a:r>
              <a:rPr lang="hr-HR" dirty="0"/>
              <a:t>hrana i tekućina</a:t>
            </a:r>
          </a:p>
          <a:p>
            <a:pPr lvl="0">
              <a:buFont typeface="Arial" pitchFamily="34"/>
              <a:buChar char="•"/>
            </a:pPr>
            <a:r>
              <a:rPr lang="hr-HR" dirty="0"/>
              <a:t>eliminacija</a:t>
            </a:r>
          </a:p>
          <a:p>
            <a:pPr lvl="0">
              <a:buFont typeface="Arial" pitchFamily="34"/>
              <a:buChar char="•"/>
            </a:pPr>
            <a:r>
              <a:rPr lang="hr-HR" dirty="0"/>
              <a:t>položaj tijela</a:t>
            </a:r>
          </a:p>
          <a:p>
            <a:pPr lvl="0">
              <a:buFont typeface="Arial" pitchFamily="34"/>
              <a:buChar char="•"/>
            </a:pPr>
            <a:r>
              <a:rPr lang="hr-HR" dirty="0"/>
              <a:t>odmor i spavanje</a:t>
            </a:r>
          </a:p>
          <a:p>
            <a:pPr lvl="0">
              <a:buFont typeface="Arial" pitchFamily="34"/>
              <a:buChar char="•"/>
            </a:pPr>
            <a:r>
              <a:rPr lang="hr-HR" dirty="0"/>
              <a:t>odijevanje </a:t>
            </a:r>
          </a:p>
          <a:p>
            <a:pPr lvl="0">
              <a:buFont typeface="Arial" pitchFamily="34"/>
              <a:buChar char="•"/>
            </a:pPr>
            <a:r>
              <a:rPr lang="hr-HR" dirty="0"/>
              <a:t>normotermija</a:t>
            </a:r>
          </a:p>
          <a:p>
            <a:pPr lvl="0"/>
            <a:endParaRPr lang="hr-HR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860036" y="1524003"/>
            <a:ext cx="4283964" cy="5217365"/>
          </a:xfrm>
        </p:spPr>
        <p:txBody>
          <a:bodyPr/>
          <a:lstStyle/>
          <a:p>
            <a:pPr lvl="0"/>
            <a:endParaRPr lang="hr-HR"/>
          </a:p>
          <a:p>
            <a:pPr lvl="0"/>
            <a:endParaRPr lang="hr-HR"/>
          </a:p>
          <a:p>
            <a:pPr lvl="0">
              <a:buFont typeface="Arial" pitchFamily="34"/>
              <a:buChar char="•"/>
            </a:pPr>
            <a:r>
              <a:rPr lang="hr-HR"/>
              <a:t>osobna higijena</a:t>
            </a:r>
          </a:p>
          <a:p>
            <a:pPr lvl="0">
              <a:buFont typeface="Arial" pitchFamily="34"/>
              <a:buChar char="•"/>
            </a:pPr>
            <a:r>
              <a:rPr lang="hr-HR"/>
              <a:t>izbjegavanje opasnosti</a:t>
            </a:r>
          </a:p>
          <a:p>
            <a:pPr lvl="0">
              <a:buFont typeface="Arial" pitchFamily="34"/>
              <a:buChar char="•"/>
            </a:pPr>
            <a:r>
              <a:rPr lang="hr-HR"/>
              <a:t>komunikacija</a:t>
            </a:r>
          </a:p>
          <a:p>
            <a:pPr lvl="0">
              <a:buFont typeface="Arial" pitchFamily="34"/>
              <a:buChar char="•"/>
            </a:pPr>
            <a:r>
              <a:rPr lang="hr-HR"/>
              <a:t>religija</a:t>
            </a:r>
          </a:p>
          <a:p>
            <a:pPr lvl="0">
              <a:buFont typeface="Arial" pitchFamily="34"/>
              <a:buChar char="•"/>
            </a:pPr>
            <a:r>
              <a:rPr lang="hr-HR"/>
              <a:t>rad</a:t>
            </a:r>
          </a:p>
          <a:p>
            <a:pPr lvl="0">
              <a:buFont typeface="Arial" pitchFamily="34"/>
              <a:buChar char="•"/>
            </a:pPr>
            <a:r>
              <a:rPr lang="hr-HR"/>
              <a:t>rekreacija</a:t>
            </a:r>
          </a:p>
          <a:p>
            <a:pPr lvl="0">
              <a:buFont typeface="Arial" pitchFamily="34"/>
              <a:buChar char="•"/>
            </a:pPr>
            <a:r>
              <a:rPr lang="hr-HR"/>
              <a:t>učenje</a:t>
            </a:r>
          </a:p>
        </p:txBody>
      </p:sp>
    </p:spTree>
    <p:extLst>
      <p:ext uri="{BB962C8B-B14F-4D97-AF65-F5344CB8AC3E}">
        <p14:creationId xmlns:p14="http://schemas.microsoft.com/office/powerpoint/2010/main" val="2785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Zdravstvena njega 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Zadatci:</a:t>
            </a:r>
          </a:p>
          <a:p>
            <a:pPr marL="0" indent="0">
              <a:buNone/>
            </a:pPr>
            <a:endParaRPr lang="hr-HR" b="1" u="sng" dirty="0" smtClean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higijena bolesnika i njegove okoline</a:t>
            </a: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promatranje 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i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shrana bolesnika 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m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edicinski postupci </a:t>
            </a:r>
          </a:p>
          <a:p>
            <a:r>
              <a:rPr lang="hr-HR" dirty="0">
                <a:latin typeface="Batang" pitchFamily="18" charset="-127"/>
                <a:ea typeface="Batang" pitchFamily="18" charset="-127"/>
              </a:rPr>
              <a:t>z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dravstveni odgoj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864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Higijena bolesnika i njegove okoline 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osobna higijena (oralna higijena, pranje, kupanje, presvlačenje, češljanje)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dirty="0" smtClean="0">
                <a:latin typeface="Batang" pitchFamily="18" charset="-127"/>
                <a:ea typeface="Batang" pitchFamily="18" charset="-127"/>
              </a:rPr>
              <a:t>uređenje prostora u kojem boravimo (čišćenje, dezinfekcija radnih površina, prozračivanje)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840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Promatranje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653536" cy="5040560"/>
          </a:xfrm>
        </p:spPr>
        <p:txBody>
          <a:bodyPr>
            <a:normAutofit/>
          </a:bodyPr>
          <a:lstStyle/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u="sng" dirty="0" smtClean="0">
                <a:latin typeface="Batang" pitchFamily="18" charset="-127"/>
                <a:ea typeface="Batang" pitchFamily="18" charset="-127"/>
              </a:rPr>
              <a:t>subjektivno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: što nam bolesnik kaže - ne možemo vidjeti, čuti, opipati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u="sng" dirty="0">
                <a:latin typeface="Batang" pitchFamily="18" charset="-127"/>
                <a:ea typeface="Batang" pitchFamily="18" charset="-127"/>
              </a:rPr>
              <a:t>o</a:t>
            </a:r>
            <a:r>
              <a:rPr lang="hr-HR" u="sng" dirty="0" smtClean="0">
                <a:latin typeface="Batang" pitchFamily="18" charset="-127"/>
                <a:ea typeface="Batang" pitchFamily="18" charset="-127"/>
              </a:rPr>
              <a:t>bjektivno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hr-HR" dirty="0">
                <a:latin typeface="Batang" pitchFamily="18" charset="-127"/>
                <a:ea typeface="Batang" pitchFamily="18" charset="-127"/>
              </a:rPr>
              <a:t>utvrdimo fizikalnim metodama 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pregleda - možemo </a:t>
            </a:r>
            <a:r>
              <a:rPr lang="hr-HR" dirty="0">
                <a:latin typeface="Batang" pitchFamily="18" charset="-127"/>
                <a:ea typeface="Batang" pitchFamily="18" charset="-127"/>
              </a:rPr>
              <a:t>vidjeti, čuti, opipati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53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/>
              </a:rPr>
              <a:t>Fizikalne metode pretraga</a:t>
            </a:r>
            <a:endParaRPr lang="hr-HR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47800"/>
            <a:ext cx="8244408" cy="5410200"/>
          </a:xfrm>
        </p:spPr>
        <p:txBody>
          <a:bodyPr/>
          <a:lstStyle/>
          <a:p>
            <a:r>
              <a:rPr lang="hr-HR" u="sng" dirty="0" smtClean="0"/>
              <a:t>Inspekcija</a:t>
            </a:r>
            <a:r>
              <a:rPr lang="hr-HR" dirty="0" smtClean="0"/>
              <a:t> – promatranje </a:t>
            </a:r>
          </a:p>
          <a:p>
            <a:endParaRPr lang="hr-HR" dirty="0" smtClean="0"/>
          </a:p>
          <a:p>
            <a:r>
              <a:rPr lang="hr-HR" u="sng" dirty="0" smtClean="0"/>
              <a:t>Palpacija</a:t>
            </a:r>
            <a:r>
              <a:rPr lang="hr-HR" dirty="0" smtClean="0"/>
              <a:t> – opipavanje </a:t>
            </a:r>
          </a:p>
          <a:p>
            <a:endParaRPr lang="hr-HR" dirty="0" smtClean="0"/>
          </a:p>
          <a:p>
            <a:r>
              <a:rPr lang="hr-HR" u="sng" dirty="0" smtClean="0"/>
              <a:t>Auskultacija</a:t>
            </a:r>
            <a:r>
              <a:rPr lang="hr-HR" dirty="0" smtClean="0"/>
              <a:t> – slušanje (slušalice, stetoskop, fonendoskop)</a:t>
            </a:r>
          </a:p>
          <a:p>
            <a:endParaRPr lang="hr-HR" dirty="0" smtClean="0"/>
          </a:p>
          <a:p>
            <a:r>
              <a:rPr lang="hr-HR" u="sng" dirty="0" smtClean="0"/>
              <a:t>Perkusija</a:t>
            </a:r>
            <a:r>
              <a:rPr lang="hr-HR" dirty="0" smtClean="0"/>
              <a:t> - lupkanje</a:t>
            </a:r>
          </a:p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212" y="4445847"/>
            <a:ext cx="2215133" cy="220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43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Promatranje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316416" cy="5301208"/>
          </a:xfrm>
        </p:spPr>
        <p:txBody>
          <a:bodyPr>
            <a:normAutofit/>
          </a:bodyPr>
          <a:lstStyle/>
          <a:p>
            <a:r>
              <a:rPr lang="hr-HR" u="sng" dirty="0">
                <a:latin typeface="Batang" pitchFamily="18" charset="-127"/>
                <a:ea typeface="Batang" pitchFamily="18" charset="-127"/>
              </a:rPr>
              <a:t>vanjski izgled</a:t>
            </a:r>
            <a:r>
              <a:rPr lang="hr-HR" dirty="0">
                <a:latin typeface="Batang" pitchFamily="18" charset="-127"/>
                <a:ea typeface="Batang" pitchFamily="18" charset="-127"/>
              </a:rPr>
              <a:t> (tjelesna težina, visina, boja kože, sluznice) </a:t>
            </a: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r>
              <a:rPr lang="hr-HR" u="sng" dirty="0" smtClean="0">
                <a:latin typeface="Batang" pitchFamily="18" charset="-127"/>
                <a:ea typeface="Batang" pitchFamily="18" charset="-127"/>
              </a:rPr>
              <a:t>vitalne funkcije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tjelesna temperatura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disanje/respiracija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krvni tlak/RR</a:t>
            </a:r>
          </a:p>
          <a:p>
            <a:pPr marL="596646" indent="-514350">
              <a:buAutoNum type="alphaLcParenR"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puls/bilo</a:t>
            </a: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  <a:p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628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effectLst/>
                <a:latin typeface="Batang" pitchFamily="18" charset="-127"/>
                <a:ea typeface="Batang" pitchFamily="18" charset="-127"/>
              </a:rPr>
              <a:t>Promatranje</a:t>
            </a:r>
            <a:endParaRPr lang="hr-HR" dirty="0">
              <a:solidFill>
                <a:srgbClr val="0070C0"/>
              </a:solidFill>
              <a:effectLst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8316416" cy="5301208"/>
          </a:xfrm>
        </p:spPr>
        <p:txBody>
          <a:bodyPr>
            <a:normAutofit/>
          </a:bodyPr>
          <a:lstStyle/>
          <a:p>
            <a:r>
              <a:rPr lang="hr-HR" u="sng" dirty="0">
                <a:latin typeface="Batang" pitchFamily="18" charset="-127"/>
                <a:ea typeface="Batang" pitchFamily="18" charset="-127"/>
              </a:rPr>
              <a:t>položaj u krevetu</a:t>
            </a:r>
            <a:r>
              <a:rPr lang="hr-HR" dirty="0">
                <a:latin typeface="Batang" pitchFamily="18" charset="-127"/>
                <a:ea typeface="Batang" pitchFamily="18" charset="-127"/>
              </a:rPr>
              <a:t> (aktivan, pasivan, prisilan) </a:t>
            </a:r>
          </a:p>
          <a:p>
            <a:r>
              <a:rPr lang="hr-HR" u="sng" dirty="0" smtClean="0">
                <a:latin typeface="Batang" pitchFamily="18" charset="-127"/>
                <a:ea typeface="Batang" pitchFamily="18" charset="-127"/>
              </a:rPr>
              <a:t>pokretljivost bolesnika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pPr marL="596646" indent="-514350">
              <a:buAutoNum type="alphaLcParenR"/>
            </a:pPr>
            <a:r>
              <a:rPr lang="hr-HR" dirty="0">
                <a:latin typeface="Batang" pitchFamily="18" charset="-127"/>
                <a:ea typeface="Batang" pitchFamily="18" charset="-127"/>
              </a:rPr>
              <a:t>n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ormalna      - pokretan/mobilan</a:t>
            </a:r>
          </a:p>
          <a:p>
            <a:pPr marL="596646" indent="-514350">
              <a:buAutoNum type="alphaLcParenR"/>
            </a:pPr>
            <a:r>
              <a:rPr lang="hr-HR" dirty="0">
                <a:latin typeface="Batang" pitchFamily="18" charset="-127"/>
                <a:ea typeface="Batang" pitchFamily="18" charset="-127"/>
              </a:rPr>
              <a:t>p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romijenjena - smanjena  </a:t>
            </a:r>
          </a:p>
          <a:p>
            <a:pPr marL="82296" indent="0">
              <a:buNone/>
            </a:pPr>
            <a:r>
              <a:rPr lang="hr-HR" dirty="0">
                <a:latin typeface="Batang" pitchFamily="18" charset="-127"/>
                <a:ea typeface="Batang" pitchFamily="18" charset="-127"/>
              </a:rPr>
              <a:t> 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                          (polupokretan)   </a:t>
            </a:r>
          </a:p>
          <a:p>
            <a:pPr marL="82296" indent="0">
              <a:buNone/>
            </a:pPr>
            <a:r>
              <a:rPr lang="hr-HR" dirty="0">
                <a:latin typeface="Batang" pitchFamily="18" charset="-127"/>
                <a:ea typeface="Batang" pitchFamily="18" charset="-127"/>
              </a:rPr>
              <a:t> 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                       - onemogućena  </a:t>
            </a:r>
          </a:p>
          <a:p>
            <a:pPr marL="82296" indent="0">
              <a:buNone/>
            </a:pPr>
            <a:r>
              <a:rPr lang="hr-HR" dirty="0">
                <a:latin typeface="Batang" pitchFamily="18" charset="-127"/>
                <a:ea typeface="Batang" pitchFamily="18" charset="-127"/>
              </a:rPr>
              <a:t> </a:t>
            </a:r>
            <a:r>
              <a:rPr lang="hr-HR" dirty="0" smtClean="0">
                <a:latin typeface="Batang" pitchFamily="18" charset="-127"/>
                <a:ea typeface="Batang" pitchFamily="18" charset="-127"/>
              </a:rPr>
              <a:t>                          (nepokretan/imobilan)</a:t>
            </a:r>
          </a:p>
          <a:p>
            <a:pPr marL="82296" indent="0">
              <a:buNone/>
            </a:pPr>
            <a:r>
              <a:rPr lang="hr-HR" dirty="0" smtClean="0">
                <a:latin typeface="Batang" pitchFamily="18" charset="-127"/>
                <a:ea typeface="Batang" pitchFamily="18" charset="-127"/>
              </a:rPr>
              <a:t>                        - povećana</a:t>
            </a:r>
          </a:p>
          <a:p>
            <a:pPr marL="0" indent="0">
              <a:buNone/>
            </a:pPr>
            <a:endParaRPr lang="hr-HR" dirty="0" smtClean="0">
              <a:latin typeface="Batang" pitchFamily="18" charset="-127"/>
              <a:ea typeface="Batang" pitchFamily="18" charset="-127"/>
            </a:endParaRPr>
          </a:p>
          <a:p>
            <a:endParaRPr lang="hr-HR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659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431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Zdravstvena njega </vt:lpstr>
      <vt:lpstr>Zdravstvena njega</vt:lpstr>
      <vt:lpstr>Virginija Henderson </vt:lpstr>
      <vt:lpstr>Zdravstvena njega </vt:lpstr>
      <vt:lpstr>Higijena bolesnika i njegove okoline </vt:lpstr>
      <vt:lpstr>Promatranje</vt:lpstr>
      <vt:lpstr>Fizikalne metode pretraga</vt:lpstr>
      <vt:lpstr>Promatranje</vt:lpstr>
      <vt:lpstr>Promatranje</vt:lpstr>
      <vt:lpstr>Promatranje</vt:lpstr>
      <vt:lpstr>Ishrana bolesnika</vt:lpstr>
      <vt:lpstr>Medicinski postupci</vt:lpstr>
      <vt:lpstr>Zdravstveni odgoj</vt:lpstr>
      <vt:lpstr>Zdravlje</vt:lpstr>
      <vt:lpstr> Tjelesno zdravlje ili blagostanje</vt:lpstr>
      <vt:lpstr>Duševno zdravlje</vt:lpstr>
      <vt:lpstr>Socijalno zdravlje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Zdravstvena njega</dc:title>
  <dc:creator>Irena Eisenkohl</dc:creator>
  <cp:lastModifiedBy>Irena Eisenkohl</cp:lastModifiedBy>
  <cp:revision>22</cp:revision>
  <dcterms:created xsi:type="dcterms:W3CDTF">2014-09-16T12:26:53Z</dcterms:created>
  <dcterms:modified xsi:type="dcterms:W3CDTF">2015-09-07T15:42:54Z</dcterms:modified>
</cp:coreProperties>
</file>