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2" r:id="rId4"/>
    <p:sldId id="271" r:id="rId5"/>
    <p:sldId id="272" r:id="rId6"/>
    <p:sldId id="274" r:id="rId7"/>
    <p:sldId id="273" r:id="rId8"/>
    <p:sldId id="261" r:id="rId9"/>
    <p:sldId id="262" r:id="rId10"/>
    <p:sldId id="275" r:id="rId11"/>
    <p:sldId id="263" r:id="rId12"/>
    <p:sldId id="264" r:id="rId13"/>
    <p:sldId id="276" r:id="rId14"/>
    <p:sldId id="265" r:id="rId15"/>
    <p:sldId id="277" r:id="rId16"/>
    <p:sldId id="267" r:id="rId17"/>
    <p:sldId id="268" r:id="rId18"/>
    <p:sldId id="279" r:id="rId19"/>
    <p:sldId id="278" r:id="rId20"/>
    <p:sldId id="269" r:id="rId21"/>
    <p:sldId id="283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C1228-279D-4BB6-94D6-7E46D34205C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D2E9A73-9353-4BAC-8286-775A48FEC7A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rPr>
            <a:t>TIPOVI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rPr>
            <a:t>BOLNICA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(Zakon o zdravstvenoj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zaštiti, čl. 83.)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1C975742-1F3B-4E7D-9AAF-949FE4E463E4}" type="parTrans" cxnId="{07F35EA1-7A20-449B-AF5E-4DCE6D8ABF21}">
      <dgm:prSet/>
      <dgm:spPr/>
      <dgm:t>
        <a:bodyPr/>
        <a:lstStyle/>
        <a:p>
          <a:endParaRPr lang="hr-HR"/>
        </a:p>
      </dgm:t>
    </dgm:pt>
    <dgm:pt modelId="{654B32E8-4F1C-49A6-AE26-E34FD1390D35}" type="sibTrans" cxnId="{07F35EA1-7A20-449B-AF5E-4DCE6D8ABF21}">
      <dgm:prSet/>
      <dgm:spPr/>
      <dgm:t>
        <a:bodyPr/>
        <a:lstStyle/>
        <a:p>
          <a:endParaRPr lang="hr-HR"/>
        </a:p>
      </dgm:t>
    </dgm:pt>
    <dgm:pt modelId="{0093E600-EEB2-4103-86C5-835398E81DD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OPĆA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F25BDCE0-F2A6-4E18-9C36-A126A04A91DC}" type="parTrans" cxnId="{D25B0B14-8275-41D2-824A-705A93A67CF8}">
      <dgm:prSet/>
      <dgm:spPr/>
      <dgm:t>
        <a:bodyPr/>
        <a:lstStyle/>
        <a:p>
          <a:endParaRPr lang="hr-HR"/>
        </a:p>
      </dgm:t>
    </dgm:pt>
    <dgm:pt modelId="{C5A2142B-F7C7-41FE-B954-E6A2904134F2}" type="sibTrans" cxnId="{D25B0B14-8275-41D2-824A-705A93A67CF8}">
      <dgm:prSet/>
      <dgm:spPr/>
      <dgm:t>
        <a:bodyPr/>
        <a:lstStyle/>
        <a:p>
          <a:endParaRPr lang="hr-HR"/>
        </a:p>
      </dgm:t>
    </dgm:pt>
    <dgm:pt modelId="{4EF89CAD-10BB-46E8-A2E6-3828E2FACCE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SPECIJALNA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46AF8A5F-0C5D-47D3-B548-74B1398F7EC5}" type="parTrans" cxnId="{4C6578A8-A642-4EC7-8504-46BDD8E81492}">
      <dgm:prSet/>
      <dgm:spPr/>
      <dgm:t>
        <a:bodyPr/>
        <a:lstStyle/>
        <a:p>
          <a:endParaRPr lang="hr-HR"/>
        </a:p>
      </dgm:t>
    </dgm:pt>
    <dgm:pt modelId="{AFA85086-C2CD-477B-A726-C76B336FC0E2}" type="sibTrans" cxnId="{4C6578A8-A642-4EC7-8504-46BDD8E81492}">
      <dgm:prSet/>
      <dgm:spPr/>
      <dgm:t>
        <a:bodyPr/>
        <a:lstStyle/>
        <a:p>
          <a:endParaRPr lang="hr-HR"/>
        </a:p>
      </dgm:t>
    </dgm:pt>
    <dgm:pt modelId="{F7C8E5EC-5B3B-41C0-89AB-11F3AEFE10F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KLINIČKA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DAFA9E5F-83F6-473D-BCF1-1E682AE4862F}" type="parTrans" cxnId="{BAF64AEE-45D4-4563-9972-8B1BA59EFD9A}">
      <dgm:prSet/>
      <dgm:spPr/>
      <dgm:t>
        <a:bodyPr/>
        <a:lstStyle/>
        <a:p>
          <a:endParaRPr lang="hr-HR"/>
        </a:p>
      </dgm:t>
    </dgm:pt>
    <dgm:pt modelId="{770C36B7-F11A-4FD4-9649-48599C9A600F}" type="sibTrans" cxnId="{BAF64AEE-45D4-4563-9972-8B1BA59EFD9A}">
      <dgm:prSet/>
      <dgm:spPr/>
      <dgm:t>
        <a:bodyPr/>
        <a:lstStyle/>
        <a:p>
          <a:endParaRPr lang="hr-HR"/>
        </a:p>
      </dgm:t>
    </dgm:pt>
    <dgm:pt modelId="{4777A0C9-6183-45CB-8911-2AAC75831D0D}" type="pres">
      <dgm:prSet presAssocID="{B18C1228-279D-4BB6-94D6-7E46D34205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192442-C5CB-4B5E-81AA-3D55BED60D3B}" type="pres">
      <dgm:prSet presAssocID="{9D2E9A73-9353-4BAC-8286-775A48FEC7AA}" presName="hierRoot1" presStyleCnt="0">
        <dgm:presLayoutVars>
          <dgm:hierBranch/>
        </dgm:presLayoutVars>
      </dgm:prSet>
      <dgm:spPr/>
    </dgm:pt>
    <dgm:pt modelId="{F6752717-B52A-4DDC-B9EB-254D06977EDE}" type="pres">
      <dgm:prSet presAssocID="{9D2E9A73-9353-4BAC-8286-775A48FEC7AA}" presName="rootComposite1" presStyleCnt="0"/>
      <dgm:spPr/>
    </dgm:pt>
    <dgm:pt modelId="{9C6BB4FC-9375-4023-92BB-E95202161E3B}" type="pres">
      <dgm:prSet presAssocID="{9D2E9A73-9353-4BAC-8286-775A48FEC7A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2EF05C0-1542-412B-915B-863E8CC93ADA}" type="pres">
      <dgm:prSet presAssocID="{9D2E9A73-9353-4BAC-8286-775A48FEC7AA}" presName="rootConnector1" presStyleLbl="node1" presStyleIdx="0" presStyleCnt="0"/>
      <dgm:spPr/>
      <dgm:t>
        <a:bodyPr/>
        <a:lstStyle/>
        <a:p>
          <a:endParaRPr lang="hr-HR"/>
        </a:p>
      </dgm:t>
    </dgm:pt>
    <dgm:pt modelId="{8CBAF170-755F-48EB-8159-D74D68F4D4E3}" type="pres">
      <dgm:prSet presAssocID="{9D2E9A73-9353-4BAC-8286-775A48FEC7AA}" presName="hierChild2" presStyleCnt="0"/>
      <dgm:spPr/>
    </dgm:pt>
    <dgm:pt modelId="{E9C30D16-3D67-41DC-B5D9-6D86F9338577}" type="pres">
      <dgm:prSet presAssocID="{F25BDCE0-F2A6-4E18-9C36-A126A04A91DC}" presName="Name35" presStyleLbl="parChTrans1D2" presStyleIdx="0" presStyleCnt="3"/>
      <dgm:spPr/>
      <dgm:t>
        <a:bodyPr/>
        <a:lstStyle/>
        <a:p>
          <a:endParaRPr lang="hr-HR"/>
        </a:p>
      </dgm:t>
    </dgm:pt>
    <dgm:pt modelId="{F1C49235-2A71-4987-A06F-EE03612220E5}" type="pres">
      <dgm:prSet presAssocID="{0093E600-EEB2-4103-86C5-835398E81DD0}" presName="hierRoot2" presStyleCnt="0">
        <dgm:presLayoutVars>
          <dgm:hierBranch/>
        </dgm:presLayoutVars>
      </dgm:prSet>
      <dgm:spPr/>
    </dgm:pt>
    <dgm:pt modelId="{E76E093C-AB77-4A37-A1B6-555B8F41B37D}" type="pres">
      <dgm:prSet presAssocID="{0093E600-EEB2-4103-86C5-835398E81DD0}" presName="rootComposite" presStyleCnt="0"/>
      <dgm:spPr/>
    </dgm:pt>
    <dgm:pt modelId="{95E8FA4D-1339-42D5-9A7A-93F8122C18F0}" type="pres">
      <dgm:prSet presAssocID="{0093E600-EEB2-4103-86C5-835398E81DD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BDCD7B5-EC35-4997-BD73-2B3B796F91F9}" type="pres">
      <dgm:prSet presAssocID="{0093E600-EEB2-4103-86C5-835398E81DD0}" presName="rootConnector" presStyleLbl="node2" presStyleIdx="0" presStyleCnt="3"/>
      <dgm:spPr/>
      <dgm:t>
        <a:bodyPr/>
        <a:lstStyle/>
        <a:p>
          <a:endParaRPr lang="hr-HR"/>
        </a:p>
      </dgm:t>
    </dgm:pt>
    <dgm:pt modelId="{A3D48C66-E711-43DB-8312-CE8A681FEC7C}" type="pres">
      <dgm:prSet presAssocID="{0093E600-EEB2-4103-86C5-835398E81DD0}" presName="hierChild4" presStyleCnt="0"/>
      <dgm:spPr/>
    </dgm:pt>
    <dgm:pt modelId="{76F2FF2B-03CE-4166-8964-1F9E8ED03D28}" type="pres">
      <dgm:prSet presAssocID="{0093E600-EEB2-4103-86C5-835398E81DD0}" presName="hierChild5" presStyleCnt="0"/>
      <dgm:spPr/>
    </dgm:pt>
    <dgm:pt modelId="{96B784FC-83F9-4FF0-9388-F1B11F2EB46B}" type="pres">
      <dgm:prSet presAssocID="{46AF8A5F-0C5D-47D3-B548-74B1398F7EC5}" presName="Name35" presStyleLbl="parChTrans1D2" presStyleIdx="1" presStyleCnt="3"/>
      <dgm:spPr/>
      <dgm:t>
        <a:bodyPr/>
        <a:lstStyle/>
        <a:p>
          <a:endParaRPr lang="hr-HR"/>
        </a:p>
      </dgm:t>
    </dgm:pt>
    <dgm:pt modelId="{06B5E615-0DBA-4165-B673-256B1B44E6BE}" type="pres">
      <dgm:prSet presAssocID="{4EF89CAD-10BB-46E8-A2E6-3828E2FACCE7}" presName="hierRoot2" presStyleCnt="0">
        <dgm:presLayoutVars>
          <dgm:hierBranch/>
        </dgm:presLayoutVars>
      </dgm:prSet>
      <dgm:spPr/>
    </dgm:pt>
    <dgm:pt modelId="{D3A607D5-177F-4E7D-8FD5-621E501E23E7}" type="pres">
      <dgm:prSet presAssocID="{4EF89CAD-10BB-46E8-A2E6-3828E2FACCE7}" presName="rootComposite" presStyleCnt="0"/>
      <dgm:spPr/>
    </dgm:pt>
    <dgm:pt modelId="{4C80FC51-5F08-4129-93B9-A81A374E7F2A}" type="pres">
      <dgm:prSet presAssocID="{4EF89CAD-10BB-46E8-A2E6-3828E2FACCE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855FA6F-F0C7-41EE-8505-E5DF2232BF6B}" type="pres">
      <dgm:prSet presAssocID="{4EF89CAD-10BB-46E8-A2E6-3828E2FACCE7}" presName="rootConnector" presStyleLbl="node2" presStyleIdx="1" presStyleCnt="3"/>
      <dgm:spPr/>
      <dgm:t>
        <a:bodyPr/>
        <a:lstStyle/>
        <a:p>
          <a:endParaRPr lang="hr-HR"/>
        </a:p>
      </dgm:t>
    </dgm:pt>
    <dgm:pt modelId="{FD1C68E9-9ED9-4373-B80E-AE41C27A5E70}" type="pres">
      <dgm:prSet presAssocID="{4EF89CAD-10BB-46E8-A2E6-3828E2FACCE7}" presName="hierChild4" presStyleCnt="0"/>
      <dgm:spPr/>
    </dgm:pt>
    <dgm:pt modelId="{E4697ADA-3DB3-4324-9341-139B641843F8}" type="pres">
      <dgm:prSet presAssocID="{4EF89CAD-10BB-46E8-A2E6-3828E2FACCE7}" presName="hierChild5" presStyleCnt="0"/>
      <dgm:spPr/>
    </dgm:pt>
    <dgm:pt modelId="{3B136205-7DEE-4CCA-9F51-4D70607E8C5F}" type="pres">
      <dgm:prSet presAssocID="{DAFA9E5F-83F6-473D-BCF1-1E682AE4862F}" presName="Name35" presStyleLbl="parChTrans1D2" presStyleIdx="2" presStyleCnt="3"/>
      <dgm:spPr/>
      <dgm:t>
        <a:bodyPr/>
        <a:lstStyle/>
        <a:p>
          <a:endParaRPr lang="hr-HR"/>
        </a:p>
      </dgm:t>
    </dgm:pt>
    <dgm:pt modelId="{1A0494AB-4766-4C83-BABE-5A8E7809A78A}" type="pres">
      <dgm:prSet presAssocID="{F7C8E5EC-5B3B-41C0-89AB-11F3AEFE10FB}" presName="hierRoot2" presStyleCnt="0">
        <dgm:presLayoutVars>
          <dgm:hierBranch/>
        </dgm:presLayoutVars>
      </dgm:prSet>
      <dgm:spPr/>
    </dgm:pt>
    <dgm:pt modelId="{DD6BCDDE-D4E6-49E2-8B1B-71242D069E1D}" type="pres">
      <dgm:prSet presAssocID="{F7C8E5EC-5B3B-41C0-89AB-11F3AEFE10FB}" presName="rootComposite" presStyleCnt="0"/>
      <dgm:spPr/>
    </dgm:pt>
    <dgm:pt modelId="{3E86D8C7-7B6F-4B70-829F-9FB001DB1521}" type="pres">
      <dgm:prSet presAssocID="{F7C8E5EC-5B3B-41C0-89AB-11F3AEFE10F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62B80F3-359B-4E2D-B183-E6C6DEC435FF}" type="pres">
      <dgm:prSet presAssocID="{F7C8E5EC-5B3B-41C0-89AB-11F3AEFE10FB}" presName="rootConnector" presStyleLbl="node2" presStyleIdx="2" presStyleCnt="3"/>
      <dgm:spPr/>
      <dgm:t>
        <a:bodyPr/>
        <a:lstStyle/>
        <a:p>
          <a:endParaRPr lang="hr-HR"/>
        </a:p>
      </dgm:t>
    </dgm:pt>
    <dgm:pt modelId="{1E130BB1-2F8A-4D87-84B7-0A376E4727C2}" type="pres">
      <dgm:prSet presAssocID="{F7C8E5EC-5B3B-41C0-89AB-11F3AEFE10FB}" presName="hierChild4" presStyleCnt="0"/>
      <dgm:spPr/>
    </dgm:pt>
    <dgm:pt modelId="{9B2D563B-A96D-4499-8F8E-5A481C311D25}" type="pres">
      <dgm:prSet presAssocID="{F7C8E5EC-5B3B-41C0-89AB-11F3AEFE10FB}" presName="hierChild5" presStyleCnt="0"/>
      <dgm:spPr/>
    </dgm:pt>
    <dgm:pt modelId="{BD69C792-E824-47FC-9C34-0203E64DA4D2}" type="pres">
      <dgm:prSet presAssocID="{9D2E9A73-9353-4BAC-8286-775A48FEC7AA}" presName="hierChild3" presStyleCnt="0"/>
      <dgm:spPr/>
    </dgm:pt>
  </dgm:ptLst>
  <dgm:cxnLst>
    <dgm:cxn modelId="{DC88E34F-F4F4-4D55-85A8-E291A648FF36}" type="presOf" srcId="{9D2E9A73-9353-4BAC-8286-775A48FEC7AA}" destId="{9C6BB4FC-9375-4023-92BB-E95202161E3B}" srcOrd="0" destOrd="0" presId="urn:microsoft.com/office/officeart/2005/8/layout/orgChart1"/>
    <dgm:cxn modelId="{D25B0B14-8275-41D2-824A-705A93A67CF8}" srcId="{9D2E9A73-9353-4BAC-8286-775A48FEC7AA}" destId="{0093E600-EEB2-4103-86C5-835398E81DD0}" srcOrd="0" destOrd="0" parTransId="{F25BDCE0-F2A6-4E18-9C36-A126A04A91DC}" sibTransId="{C5A2142B-F7C7-41FE-B954-E6A2904134F2}"/>
    <dgm:cxn modelId="{E25E4CE0-8A62-4E5F-9116-36F40E6D7273}" type="presOf" srcId="{DAFA9E5F-83F6-473D-BCF1-1E682AE4862F}" destId="{3B136205-7DEE-4CCA-9F51-4D70607E8C5F}" srcOrd="0" destOrd="0" presId="urn:microsoft.com/office/officeart/2005/8/layout/orgChart1"/>
    <dgm:cxn modelId="{BAF64AEE-45D4-4563-9972-8B1BA59EFD9A}" srcId="{9D2E9A73-9353-4BAC-8286-775A48FEC7AA}" destId="{F7C8E5EC-5B3B-41C0-89AB-11F3AEFE10FB}" srcOrd="2" destOrd="0" parTransId="{DAFA9E5F-83F6-473D-BCF1-1E682AE4862F}" sibTransId="{770C36B7-F11A-4FD4-9649-48599C9A600F}"/>
    <dgm:cxn modelId="{4C6578A8-A642-4EC7-8504-46BDD8E81492}" srcId="{9D2E9A73-9353-4BAC-8286-775A48FEC7AA}" destId="{4EF89CAD-10BB-46E8-A2E6-3828E2FACCE7}" srcOrd="1" destOrd="0" parTransId="{46AF8A5F-0C5D-47D3-B548-74B1398F7EC5}" sibTransId="{AFA85086-C2CD-477B-A726-C76B336FC0E2}"/>
    <dgm:cxn modelId="{CCDBA09D-6F27-454D-AB7C-CC70073439FA}" type="presOf" srcId="{0093E600-EEB2-4103-86C5-835398E81DD0}" destId="{95E8FA4D-1339-42D5-9A7A-93F8122C18F0}" srcOrd="0" destOrd="0" presId="urn:microsoft.com/office/officeart/2005/8/layout/orgChart1"/>
    <dgm:cxn modelId="{6B5C1657-7B58-4593-BEB4-4FA99918DFB5}" type="presOf" srcId="{0093E600-EEB2-4103-86C5-835398E81DD0}" destId="{1BDCD7B5-EC35-4997-BD73-2B3B796F91F9}" srcOrd="1" destOrd="0" presId="urn:microsoft.com/office/officeart/2005/8/layout/orgChart1"/>
    <dgm:cxn modelId="{95BD6266-50CB-4ACC-BE63-67CEC8724B49}" type="presOf" srcId="{9D2E9A73-9353-4BAC-8286-775A48FEC7AA}" destId="{22EF05C0-1542-412B-915B-863E8CC93ADA}" srcOrd="1" destOrd="0" presId="urn:microsoft.com/office/officeart/2005/8/layout/orgChart1"/>
    <dgm:cxn modelId="{07F35EA1-7A20-449B-AF5E-4DCE6D8ABF21}" srcId="{B18C1228-279D-4BB6-94D6-7E46D34205C1}" destId="{9D2E9A73-9353-4BAC-8286-775A48FEC7AA}" srcOrd="0" destOrd="0" parTransId="{1C975742-1F3B-4E7D-9AAF-949FE4E463E4}" sibTransId="{654B32E8-4F1C-49A6-AE26-E34FD1390D35}"/>
    <dgm:cxn modelId="{16F1F09B-7B2E-44CA-A734-471E172A3F65}" type="presOf" srcId="{F25BDCE0-F2A6-4E18-9C36-A126A04A91DC}" destId="{E9C30D16-3D67-41DC-B5D9-6D86F9338577}" srcOrd="0" destOrd="0" presId="urn:microsoft.com/office/officeart/2005/8/layout/orgChart1"/>
    <dgm:cxn modelId="{05E916DA-40E9-42E2-8496-E5A72692EF3E}" type="presOf" srcId="{46AF8A5F-0C5D-47D3-B548-74B1398F7EC5}" destId="{96B784FC-83F9-4FF0-9388-F1B11F2EB46B}" srcOrd="0" destOrd="0" presId="urn:microsoft.com/office/officeart/2005/8/layout/orgChart1"/>
    <dgm:cxn modelId="{CFDA3BF8-780B-4D01-BA7A-53C5841F693F}" type="presOf" srcId="{B18C1228-279D-4BB6-94D6-7E46D34205C1}" destId="{4777A0C9-6183-45CB-8911-2AAC75831D0D}" srcOrd="0" destOrd="0" presId="urn:microsoft.com/office/officeart/2005/8/layout/orgChart1"/>
    <dgm:cxn modelId="{DF971A15-140F-41A0-9EE1-9DA967E1FF27}" type="presOf" srcId="{F7C8E5EC-5B3B-41C0-89AB-11F3AEFE10FB}" destId="{3E86D8C7-7B6F-4B70-829F-9FB001DB1521}" srcOrd="0" destOrd="0" presId="urn:microsoft.com/office/officeart/2005/8/layout/orgChart1"/>
    <dgm:cxn modelId="{72291306-095F-4CD6-93D5-228D2203F4A6}" type="presOf" srcId="{F7C8E5EC-5B3B-41C0-89AB-11F3AEFE10FB}" destId="{062B80F3-359B-4E2D-B183-E6C6DEC435FF}" srcOrd="1" destOrd="0" presId="urn:microsoft.com/office/officeart/2005/8/layout/orgChart1"/>
    <dgm:cxn modelId="{C30145BA-A01C-45F0-A454-445916021E35}" type="presOf" srcId="{4EF89CAD-10BB-46E8-A2E6-3828E2FACCE7}" destId="{D855FA6F-F0C7-41EE-8505-E5DF2232BF6B}" srcOrd="1" destOrd="0" presId="urn:microsoft.com/office/officeart/2005/8/layout/orgChart1"/>
    <dgm:cxn modelId="{A1CE21E3-EC6B-4EBF-A2D3-BEEE0E04D955}" type="presOf" srcId="{4EF89CAD-10BB-46E8-A2E6-3828E2FACCE7}" destId="{4C80FC51-5F08-4129-93B9-A81A374E7F2A}" srcOrd="0" destOrd="0" presId="urn:microsoft.com/office/officeart/2005/8/layout/orgChart1"/>
    <dgm:cxn modelId="{F5F96C55-8534-4F1D-A7F5-E95E07AD1AC0}" type="presParOf" srcId="{4777A0C9-6183-45CB-8911-2AAC75831D0D}" destId="{6C192442-C5CB-4B5E-81AA-3D55BED60D3B}" srcOrd="0" destOrd="0" presId="urn:microsoft.com/office/officeart/2005/8/layout/orgChart1"/>
    <dgm:cxn modelId="{0A013513-9F1D-4B73-ACDD-CE937AFC7AA1}" type="presParOf" srcId="{6C192442-C5CB-4B5E-81AA-3D55BED60D3B}" destId="{F6752717-B52A-4DDC-B9EB-254D06977EDE}" srcOrd="0" destOrd="0" presId="urn:microsoft.com/office/officeart/2005/8/layout/orgChart1"/>
    <dgm:cxn modelId="{243660A5-78FF-48C8-A5EE-C1E60850A939}" type="presParOf" srcId="{F6752717-B52A-4DDC-B9EB-254D06977EDE}" destId="{9C6BB4FC-9375-4023-92BB-E95202161E3B}" srcOrd="0" destOrd="0" presId="urn:microsoft.com/office/officeart/2005/8/layout/orgChart1"/>
    <dgm:cxn modelId="{3E3598D9-E1BD-4313-B225-1D4EAE9D98FB}" type="presParOf" srcId="{F6752717-B52A-4DDC-B9EB-254D06977EDE}" destId="{22EF05C0-1542-412B-915B-863E8CC93ADA}" srcOrd="1" destOrd="0" presId="urn:microsoft.com/office/officeart/2005/8/layout/orgChart1"/>
    <dgm:cxn modelId="{C1E8BED7-1FE9-4AEC-8CA5-7EC419DC3563}" type="presParOf" srcId="{6C192442-C5CB-4B5E-81AA-3D55BED60D3B}" destId="{8CBAF170-755F-48EB-8159-D74D68F4D4E3}" srcOrd="1" destOrd="0" presId="urn:microsoft.com/office/officeart/2005/8/layout/orgChart1"/>
    <dgm:cxn modelId="{EBB836CD-3EB0-4D91-89E0-2AF362812000}" type="presParOf" srcId="{8CBAF170-755F-48EB-8159-D74D68F4D4E3}" destId="{E9C30D16-3D67-41DC-B5D9-6D86F9338577}" srcOrd="0" destOrd="0" presId="urn:microsoft.com/office/officeart/2005/8/layout/orgChart1"/>
    <dgm:cxn modelId="{934D1434-AF86-42F0-97EB-83CF33394F4D}" type="presParOf" srcId="{8CBAF170-755F-48EB-8159-D74D68F4D4E3}" destId="{F1C49235-2A71-4987-A06F-EE03612220E5}" srcOrd="1" destOrd="0" presId="urn:microsoft.com/office/officeart/2005/8/layout/orgChart1"/>
    <dgm:cxn modelId="{35FABC42-7623-44BC-8172-05D8A7BB1C3F}" type="presParOf" srcId="{F1C49235-2A71-4987-A06F-EE03612220E5}" destId="{E76E093C-AB77-4A37-A1B6-555B8F41B37D}" srcOrd="0" destOrd="0" presId="urn:microsoft.com/office/officeart/2005/8/layout/orgChart1"/>
    <dgm:cxn modelId="{46DA0BF6-5D25-4A0F-AD88-5EA01335B6B6}" type="presParOf" srcId="{E76E093C-AB77-4A37-A1B6-555B8F41B37D}" destId="{95E8FA4D-1339-42D5-9A7A-93F8122C18F0}" srcOrd="0" destOrd="0" presId="urn:microsoft.com/office/officeart/2005/8/layout/orgChart1"/>
    <dgm:cxn modelId="{FFE50C7E-8720-45C2-A8C1-7308F914786F}" type="presParOf" srcId="{E76E093C-AB77-4A37-A1B6-555B8F41B37D}" destId="{1BDCD7B5-EC35-4997-BD73-2B3B796F91F9}" srcOrd="1" destOrd="0" presId="urn:microsoft.com/office/officeart/2005/8/layout/orgChart1"/>
    <dgm:cxn modelId="{BCB02A1B-7A41-4443-9463-C34279D256A0}" type="presParOf" srcId="{F1C49235-2A71-4987-A06F-EE03612220E5}" destId="{A3D48C66-E711-43DB-8312-CE8A681FEC7C}" srcOrd="1" destOrd="0" presId="urn:microsoft.com/office/officeart/2005/8/layout/orgChart1"/>
    <dgm:cxn modelId="{FBA7AF4A-38A7-48A9-925E-07DB3C0A5C30}" type="presParOf" srcId="{F1C49235-2A71-4987-A06F-EE03612220E5}" destId="{76F2FF2B-03CE-4166-8964-1F9E8ED03D28}" srcOrd="2" destOrd="0" presId="urn:microsoft.com/office/officeart/2005/8/layout/orgChart1"/>
    <dgm:cxn modelId="{4A51A000-C9B1-46B5-8122-8B569E8DCEE9}" type="presParOf" srcId="{8CBAF170-755F-48EB-8159-D74D68F4D4E3}" destId="{96B784FC-83F9-4FF0-9388-F1B11F2EB46B}" srcOrd="2" destOrd="0" presId="urn:microsoft.com/office/officeart/2005/8/layout/orgChart1"/>
    <dgm:cxn modelId="{72D654F4-2B83-46D1-BA29-E9B37F4A5B98}" type="presParOf" srcId="{8CBAF170-755F-48EB-8159-D74D68F4D4E3}" destId="{06B5E615-0DBA-4165-B673-256B1B44E6BE}" srcOrd="3" destOrd="0" presId="urn:microsoft.com/office/officeart/2005/8/layout/orgChart1"/>
    <dgm:cxn modelId="{5ED9A208-8021-4321-89F5-A00860C97CE6}" type="presParOf" srcId="{06B5E615-0DBA-4165-B673-256B1B44E6BE}" destId="{D3A607D5-177F-4E7D-8FD5-621E501E23E7}" srcOrd="0" destOrd="0" presId="urn:microsoft.com/office/officeart/2005/8/layout/orgChart1"/>
    <dgm:cxn modelId="{478810FF-F55E-457A-84C6-6331F76389B9}" type="presParOf" srcId="{D3A607D5-177F-4E7D-8FD5-621E501E23E7}" destId="{4C80FC51-5F08-4129-93B9-A81A374E7F2A}" srcOrd="0" destOrd="0" presId="urn:microsoft.com/office/officeart/2005/8/layout/orgChart1"/>
    <dgm:cxn modelId="{BD3DFBBE-706E-438E-B863-9E2E13786148}" type="presParOf" srcId="{D3A607D5-177F-4E7D-8FD5-621E501E23E7}" destId="{D855FA6F-F0C7-41EE-8505-E5DF2232BF6B}" srcOrd="1" destOrd="0" presId="urn:microsoft.com/office/officeart/2005/8/layout/orgChart1"/>
    <dgm:cxn modelId="{F036210E-4E04-4200-A228-22F7BFE8CB72}" type="presParOf" srcId="{06B5E615-0DBA-4165-B673-256B1B44E6BE}" destId="{FD1C68E9-9ED9-4373-B80E-AE41C27A5E70}" srcOrd="1" destOrd="0" presId="urn:microsoft.com/office/officeart/2005/8/layout/orgChart1"/>
    <dgm:cxn modelId="{B4354D92-BE50-4ABA-874E-BB93912EF033}" type="presParOf" srcId="{06B5E615-0DBA-4165-B673-256B1B44E6BE}" destId="{E4697ADA-3DB3-4324-9341-139B641843F8}" srcOrd="2" destOrd="0" presId="urn:microsoft.com/office/officeart/2005/8/layout/orgChart1"/>
    <dgm:cxn modelId="{4777DD19-CCAE-47DB-A144-7B6F59689A91}" type="presParOf" srcId="{8CBAF170-755F-48EB-8159-D74D68F4D4E3}" destId="{3B136205-7DEE-4CCA-9F51-4D70607E8C5F}" srcOrd="4" destOrd="0" presId="urn:microsoft.com/office/officeart/2005/8/layout/orgChart1"/>
    <dgm:cxn modelId="{60C6B7FE-4790-47B3-8019-868CCDB695B7}" type="presParOf" srcId="{8CBAF170-755F-48EB-8159-D74D68F4D4E3}" destId="{1A0494AB-4766-4C83-BABE-5A8E7809A78A}" srcOrd="5" destOrd="0" presId="urn:microsoft.com/office/officeart/2005/8/layout/orgChart1"/>
    <dgm:cxn modelId="{1A31A126-B56E-45D8-812C-61DF85B7C160}" type="presParOf" srcId="{1A0494AB-4766-4C83-BABE-5A8E7809A78A}" destId="{DD6BCDDE-D4E6-49E2-8B1B-71242D069E1D}" srcOrd="0" destOrd="0" presId="urn:microsoft.com/office/officeart/2005/8/layout/orgChart1"/>
    <dgm:cxn modelId="{1E395142-4308-4C9E-8B05-5365202A2EBF}" type="presParOf" srcId="{DD6BCDDE-D4E6-49E2-8B1B-71242D069E1D}" destId="{3E86D8C7-7B6F-4B70-829F-9FB001DB1521}" srcOrd="0" destOrd="0" presId="urn:microsoft.com/office/officeart/2005/8/layout/orgChart1"/>
    <dgm:cxn modelId="{B0D9ED06-57B7-425B-99B5-EB4CE50F3441}" type="presParOf" srcId="{DD6BCDDE-D4E6-49E2-8B1B-71242D069E1D}" destId="{062B80F3-359B-4E2D-B183-E6C6DEC435FF}" srcOrd="1" destOrd="0" presId="urn:microsoft.com/office/officeart/2005/8/layout/orgChart1"/>
    <dgm:cxn modelId="{00307E35-C981-48B7-B0AC-130A15631126}" type="presParOf" srcId="{1A0494AB-4766-4C83-BABE-5A8E7809A78A}" destId="{1E130BB1-2F8A-4D87-84B7-0A376E4727C2}" srcOrd="1" destOrd="0" presId="urn:microsoft.com/office/officeart/2005/8/layout/orgChart1"/>
    <dgm:cxn modelId="{7994165E-4E3D-4492-B596-79987176D01D}" type="presParOf" srcId="{1A0494AB-4766-4C83-BABE-5A8E7809A78A}" destId="{9B2D563B-A96D-4499-8F8E-5A481C311D25}" srcOrd="2" destOrd="0" presId="urn:microsoft.com/office/officeart/2005/8/layout/orgChart1"/>
    <dgm:cxn modelId="{B57DDB18-D503-4ECE-A9FF-538EEC5C6108}" type="presParOf" srcId="{6C192442-C5CB-4B5E-81AA-3D55BED60D3B}" destId="{BD69C792-E824-47FC-9C34-0203E64DA4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36205-7DEE-4CCA-9F51-4D70607E8C5F}">
      <dsp:nvSpPr>
        <dsp:cNvPr id="0" name=""/>
        <dsp:cNvSpPr/>
      </dsp:nvSpPr>
      <dsp:spPr>
        <a:xfrm>
          <a:off x="4114799" y="22245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784FC-83F9-4FF0-9388-F1B11F2EB46B}">
      <dsp:nvSpPr>
        <dsp:cNvPr id="0" name=""/>
        <dsp:cNvSpPr/>
      </dsp:nvSpPr>
      <dsp:spPr>
        <a:xfrm>
          <a:off x="4069079" y="22245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30D16-3D67-41DC-B5D9-6D86F9338577}">
      <dsp:nvSpPr>
        <dsp:cNvPr id="0" name=""/>
        <dsp:cNvSpPr/>
      </dsp:nvSpPr>
      <dsp:spPr>
        <a:xfrm>
          <a:off x="1203548" y="22245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BB4FC-9375-4023-92BB-E95202161E3B}">
      <dsp:nvSpPr>
        <dsp:cNvPr id="0" name=""/>
        <dsp:cNvSpPr/>
      </dsp:nvSpPr>
      <dsp:spPr>
        <a:xfrm>
          <a:off x="2911803" y="102155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9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rPr>
            <a:t>TIPOVI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9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rPr>
            <a:t>BOLNICA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(Zakon o zdravstvenoj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zaštiti, čl. 83.)</a:t>
          </a:r>
          <a:endParaRPr kumimoji="0" lang="en-US" sz="1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2911803" y="1021556"/>
        <a:ext cx="2405992" cy="1202996"/>
      </dsp:txXfrm>
    </dsp:sp>
    <dsp:sp modelId="{95E8FA4D-1339-42D5-9A7A-93F8122C18F0}">
      <dsp:nvSpPr>
        <dsp:cNvPr id="0" name=""/>
        <dsp:cNvSpPr/>
      </dsp:nvSpPr>
      <dsp:spPr>
        <a:xfrm>
          <a:off x="552" y="272981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OPĆA</a:t>
          </a:r>
          <a:endParaRPr kumimoji="0" lang="en-US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552" y="2729811"/>
        <a:ext cx="2405992" cy="1202996"/>
      </dsp:txXfrm>
    </dsp:sp>
    <dsp:sp modelId="{4C80FC51-5F08-4129-93B9-A81A374E7F2A}">
      <dsp:nvSpPr>
        <dsp:cNvPr id="0" name=""/>
        <dsp:cNvSpPr/>
      </dsp:nvSpPr>
      <dsp:spPr>
        <a:xfrm>
          <a:off x="2911803" y="272981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SPECIJALNA</a:t>
          </a:r>
          <a:endParaRPr kumimoji="0" lang="en-US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2911803" y="2729811"/>
        <a:ext cx="2405992" cy="1202996"/>
      </dsp:txXfrm>
    </dsp:sp>
    <dsp:sp modelId="{3E86D8C7-7B6F-4B70-829F-9FB001DB1521}">
      <dsp:nvSpPr>
        <dsp:cNvPr id="0" name=""/>
        <dsp:cNvSpPr/>
      </dsp:nvSpPr>
      <dsp:spPr>
        <a:xfrm>
          <a:off x="5823054" y="272981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KLINIČKA</a:t>
          </a:r>
          <a:endParaRPr kumimoji="0" lang="en-US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5823054" y="2729811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52429A-7D13-4638-9221-CD5E20FE16A8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EB2EDC-AFF6-437F-85BC-56CDF40C60C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cap="all" dirty="0"/>
              <a:t>Bolnica, bolnički odjel, bolesnička soba, </a:t>
            </a:r>
            <a:r>
              <a:rPr lang="hr-HR" b="1" cap="all" dirty="0"/>
              <a:t/>
            </a:r>
            <a:br>
              <a:rPr lang="hr-HR" b="1" cap="all" dirty="0"/>
            </a:br>
            <a:r>
              <a:rPr lang="hr-HR" cap="all" dirty="0"/>
              <a:t>bolesnički krevet</a:t>
            </a:r>
            <a:r>
              <a:rPr lang="hr-HR" b="1" cap="all" dirty="0"/>
              <a:t/>
            </a:r>
            <a:br>
              <a:rPr lang="hr-HR" b="1" cap="all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Irena </a:t>
            </a:r>
            <a:r>
              <a:rPr lang="hr-HR" smtClean="0"/>
              <a:t>Eisenkohl Novaković </a:t>
            </a:r>
            <a:endParaRPr lang="hr-HR" dirty="0" smtClean="0"/>
          </a:p>
          <a:p>
            <a:r>
              <a:rPr lang="hr-HR" dirty="0" smtClean="0"/>
              <a:t>bacc.med.techn.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6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u="sng" dirty="0" smtClean="0"/>
          </a:p>
          <a:p>
            <a:r>
              <a:rPr lang="hr-HR" u="sng" dirty="0"/>
              <a:t>s</a:t>
            </a:r>
            <a:r>
              <a:rPr lang="en-US" u="sng" dirty="0" smtClean="0"/>
              <a:t>atelitski</a:t>
            </a:r>
            <a:r>
              <a:rPr lang="hr-HR" u="sng" dirty="0" smtClean="0"/>
              <a:t> tip</a:t>
            </a:r>
            <a:r>
              <a:rPr lang="hr-HR" dirty="0" smtClean="0"/>
              <a:t> - </a:t>
            </a:r>
            <a:r>
              <a:rPr lang="en-US" dirty="0" smtClean="0"/>
              <a:t>kombinacija </a:t>
            </a:r>
            <a:r>
              <a:rPr lang="en-US" dirty="0"/>
              <a:t>koridorskog i paviljonskog tipa </a:t>
            </a:r>
            <a:r>
              <a:rPr lang="en-US" dirty="0" smtClean="0"/>
              <a:t>bolnica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jedna </a:t>
            </a:r>
            <a:r>
              <a:rPr lang="en-US" dirty="0"/>
              <a:t>veća zgrada sa više </a:t>
            </a:r>
            <a:r>
              <a:rPr lang="en-US" dirty="0" smtClean="0"/>
              <a:t>odjel</a:t>
            </a:r>
            <a:r>
              <a:rPr lang="hr-HR" dirty="0" smtClean="0"/>
              <a:t>a (glavna zgrada)</a:t>
            </a:r>
            <a:r>
              <a:rPr lang="hr-HR" dirty="0"/>
              <a:t> </a:t>
            </a:r>
            <a:r>
              <a:rPr lang="hr-HR" dirty="0" smtClean="0"/>
              <a:t>i 1 ili  više</a:t>
            </a:r>
            <a:r>
              <a:rPr lang="en-US" dirty="0" smtClean="0"/>
              <a:t> </a:t>
            </a:r>
            <a:r>
              <a:rPr lang="hr-HR" dirty="0" smtClean="0"/>
              <a:t>manjih</a:t>
            </a:r>
            <a:r>
              <a:rPr lang="en-US" dirty="0" smtClean="0"/>
              <a:t> zgrad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hr-HR" dirty="0" smtClean="0"/>
              <a:t>(npr. </a:t>
            </a:r>
            <a:r>
              <a:rPr lang="en-US" dirty="0" smtClean="0"/>
              <a:t>zarazn</a:t>
            </a:r>
            <a:r>
              <a:rPr lang="hr-HR" dirty="0" smtClean="0"/>
              <a:t>i</a:t>
            </a:r>
            <a:r>
              <a:rPr lang="en-US" dirty="0" smtClean="0"/>
              <a:t> odje</a:t>
            </a:r>
            <a:r>
              <a:rPr lang="hr-HR" dirty="0" smtClean="0"/>
              <a:t>l)</a:t>
            </a:r>
            <a:endParaRPr lang="hr-HR" b="1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Tipovi bolnica</a:t>
            </a:r>
          </a:p>
        </p:txBody>
      </p:sp>
    </p:spTree>
    <p:extLst>
      <p:ext uri="{BB962C8B-B14F-4D97-AF65-F5344CB8AC3E}">
        <p14:creationId xmlns:p14="http://schemas.microsoft.com/office/powerpoint/2010/main" val="4178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endParaRPr lang="hr-HR" u="sng" dirty="0" smtClean="0"/>
          </a:p>
          <a:p>
            <a:r>
              <a:rPr lang="en-US" u="sng" dirty="0" smtClean="0"/>
              <a:t>montažne</a:t>
            </a:r>
            <a:r>
              <a:rPr lang="en-US" dirty="0" smtClean="0"/>
              <a:t> bolnic</a:t>
            </a:r>
            <a:r>
              <a:rPr lang="hr-HR" dirty="0" smtClean="0"/>
              <a:t>e</a:t>
            </a:r>
          </a:p>
          <a:p>
            <a:endParaRPr lang="hr-HR" dirty="0"/>
          </a:p>
          <a:p>
            <a:r>
              <a:rPr lang="en-US" dirty="0" smtClean="0"/>
              <a:t>za </a:t>
            </a:r>
            <a:r>
              <a:rPr lang="en-US" dirty="0"/>
              <a:t>vrijeme raznih prirodnih katastrofa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ratova</a:t>
            </a:r>
            <a:r>
              <a:rPr lang="en-US" dirty="0"/>
              <a:t>, epidemija i sl.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</a:t>
            </a:r>
            <a:r>
              <a:rPr lang="en-US" dirty="0" smtClean="0"/>
              <a:t>o </a:t>
            </a:r>
            <a:r>
              <a:rPr lang="en-US" dirty="0"/>
              <a:t>završetku potrebe se </a:t>
            </a:r>
            <a:r>
              <a:rPr lang="en-US" dirty="0" smtClean="0"/>
              <a:t>uklanjaju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Tipovi bolnica</a:t>
            </a:r>
          </a:p>
        </p:txBody>
      </p:sp>
    </p:spTree>
    <p:extLst>
      <p:ext uri="{BB962C8B-B14F-4D97-AF65-F5344CB8AC3E}">
        <p14:creationId xmlns:p14="http://schemas.microsoft.com/office/powerpoint/2010/main" val="1393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s</a:t>
            </a:r>
            <a:r>
              <a:rPr lang="hr-HR" u="sng" dirty="0" smtClean="0"/>
              <a:t>u</a:t>
            </a:r>
            <a:r>
              <a:rPr lang="en-US" u="sng" dirty="0" smtClean="0"/>
              <a:t>vremeni tip</a:t>
            </a:r>
            <a:r>
              <a:rPr lang="hr-HR" u="sng" dirty="0"/>
              <a:t> </a:t>
            </a:r>
            <a:r>
              <a:rPr lang="en-US" dirty="0" smtClean="0"/>
              <a:t>-</a:t>
            </a:r>
            <a:r>
              <a:rPr lang="hr-HR" dirty="0" smtClean="0"/>
              <a:t> </a:t>
            </a:r>
            <a:r>
              <a:rPr lang="en-US" dirty="0" smtClean="0"/>
              <a:t>blokovi zgrada</a:t>
            </a:r>
            <a:r>
              <a:rPr lang="hr-HR" dirty="0" smtClean="0"/>
              <a:t> </a:t>
            </a:r>
          </a:p>
          <a:p>
            <a:pPr marL="109728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– u obliku slova E, H, F, T, L</a:t>
            </a:r>
            <a:endParaRPr lang="hr-HR" dirty="0"/>
          </a:p>
          <a:p>
            <a:endParaRPr lang="hr-HR" dirty="0"/>
          </a:p>
          <a:p>
            <a:r>
              <a:rPr lang="en-US" dirty="0" smtClean="0"/>
              <a:t>više </a:t>
            </a:r>
            <a:r>
              <a:rPr lang="hr-HR" dirty="0" smtClean="0"/>
              <a:t>k</a:t>
            </a:r>
            <a:r>
              <a:rPr lang="en-US" dirty="0" smtClean="0"/>
              <a:t>atova </a:t>
            </a:r>
            <a:r>
              <a:rPr lang="en-US" dirty="0"/>
              <a:t>i svaka zgrada ima određeni </a:t>
            </a:r>
            <a:r>
              <a:rPr lang="en-US" dirty="0" smtClean="0"/>
              <a:t>zadatak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k</a:t>
            </a:r>
            <a:r>
              <a:rPr lang="en-US" dirty="0" smtClean="0"/>
              <a:t>oliko </a:t>
            </a:r>
            <a:r>
              <a:rPr lang="en-US" dirty="0"/>
              <a:t>će biti blokova i </a:t>
            </a:r>
            <a:r>
              <a:rPr lang="hr-HR" dirty="0"/>
              <a:t>k</a:t>
            </a:r>
            <a:r>
              <a:rPr lang="en-US" dirty="0" smtClean="0"/>
              <a:t>atova </a:t>
            </a:r>
            <a:r>
              <a:rPr lang="hr-HR" dirty="0" smtClean="0"/>
              <a:t>o</a:t>
            </a:r>
            <a:r>
              <a:rPr lang="en-US" dirty="0" smtClean="0"/>
              <a:t>visi o broj</a:t>
            </a:r>
            <a:r>
              <a:rPr lang="hr-HR" dirty="0" smtClean="0"/>
              <a:t>u</a:t>
            </a:r>
            <a:r>
              <a:rPr lang="en-US" dirty="0" smtClean="0"/>
              <a:t> stanovnika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/>
              <a:t>s</a:t>
            </a:r>
            <a:r>
              <a:rPr lang="en-US" dirty="0" smtClean="0"/>
              <a:t>vaki </a:t>
            </a:r>
            <a:r>
              <a:rPr lang="en-US" dirty="0"/>
              <a:t>blok ima svoj ulaz, ekipu i opremu i u radu ne smetaju jedan </a:t>
            </a:r>
            <a:r>
              <a:rPr lang="en-US" dirty="0" smtClean="0"/>
              <a:t>drugom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/>
              <a:t>b</a:t>
            </a:r>
            <a:r>
              <a:rPr lang="en-US" dirty="0" smtClean="0"/>
              <a:t>lokovi </a:t>
            </a:r>
            <a:r>
              <a:rPr lang="en-US" dirty="0"/>
              <a:t>su funkcionalno povezani u jednu cijelinu različitim komunikacionim tehničkim uređajima (lift, telefoni,ekranima, toki-voki itd.) 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najmanje </a:t>
            </a:r>
            <a:r>
              <a:rPr lang="en-US" dirty="0"/>
              <a:t>3 bloka u kojem su smješteni dinamički, statički i tehnički </a:t>
            </a:r>
            <a:r>
              <a:rPr lang="en-US" dirty="0" smtClean="0"/>
              <a:t>dio</a:t>
            </a:r>
            <a:endParaRPr lang="hr-HR" dirty="0" smtClean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hr-HR" dirty="0"/>
              <a:t>Tipovi bolnica</a:t>
            </a:r>
          </a:p>
        </p:txBody>
      </p:sp>
    </p:spTree>
    <p:extLst>
      <p:ext uri="{BB962C8B-B14F-4D97-AF65-F5344CB8AC3E}">
        <p14:creationId xmlns:p14="http://schemas.microsoft.com/office/powerpoint/2010/main" val="21532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/>
          </a:bodyPr>
          <a:lstStyle/>
          <a:p>
            <a:r>
              <a:rPr lang="en-US" dirty="0" smtClean="0"/>
              <a:t>3 </a:t>
            </a:r>
            <a:r>
              <a:rPr lang="en-US" dirty="0"/>
              <a:t>bloka u kojem su </a:t>
            </a:r>
            <a:r>
              <a:rPr lang="en-US" dirty="0" smtClean="0"/>
              <a:t>smješteni</a:t>
            </a:r>
            <a:r>
              <a:rPr lang="hr-HR" dirty="0" smtClean="0"/>
              <a:t>:</a:t>
            </a:r>
          </a:p>
          <a:p>
            <a:r>
              <a:rPr lang="hr-HR" i="1" dirty="0" smtClean="0"/>
              <a:t>d</a:t>
            </a:r>
            <a:r>
              <a:rPr lang="en-US" i="1" dirty="0" smtClean="0"/>
              <a:t>inamički </a:t>
            </a:r>
            <a:r>
              <a:rPr lang="en-US" i="1" dirty="0"/>
              <a:t>dio </a:t>
            </a:r>
            <a:r>
              <a:rPr lang="en-US" dirty="0"/>
              <a:t>bolnice najčešće je smješten u prizemlju i u njemu se nalazi polikliničko-konzilijarni dio, prijemni blok, razne </a:t>
            </a:r>
            <a:r>
              <a:rPr lang="en-US" dirty="0" smtClean="0"/>
              <a:t>ambulante</a:t>
            </a:r>
            <a:r>
              <a:rPr lang="hr-HR" dirty="0" smtClean="0"/>
              <a:t>, </a:t>
            </a:r>
            <a:r>
              <a:rPr lang="en-US" dirty="0" smtClean="0"/>
              <a:t>dijagnostik</a:t>
            </a:r>
            <a:r>
              <a:rPr lang="hr-HR" dirty="0" smtClean="0"/>
              <a:t>a</a:t>
            </a:r>
          </a:p>
          <a:p>
            <a:endParaRPr lang="hr-HR" dirty="0"/>
          </a:p>
          <a:p>
            <a:r>
              <a:rPr lang="hr-HR" i="1" dirty="0" smtClean="0"/>
              <a:t>s</a:t>
            </a:r>
            <a:r>
              <a:rPr lang="en-US" i="1" dirty="0" smtClean="0"/>
              <a:t>tatički </a:t>
            </a:r>
            <a:r>
              <a:rPr lang="en-US" i="1" dirty="0"/>
              <a:t>dio </a:t>
            </a:r>
            <a:r>
              <a:rPr lang="en-US" dirty="0"/>
              <a:t>je namjenjen bolesnicima i opremljen </a:t>
            </a:r>
            <a:r>
              <a:rPr lang="en-US" dirty="0" smtClean="0"/>
              <a:t>najs</a:t>
            </a:r>
            <a:r>
              <a:rPr lang="hr-HR" dirty="0" smtClean="0"/>
              <a:t>u</a:t>
            </a:r>
            <a:r>
              <a:rPr lang="en-US" dirty="0" smtClean="0"/>
              <a:t>vremenijim </a:t>
            </a:r>
            <a:r>
              <a:rPr lang="en-US" dirty="0"/>
              <a:t>uređajima za liječenje i njegu </a:t>
            </a:r>
            <a:r>
              <a:rPr lang="en-US" dirty="0" smtClean="0"/>
              <a:t>bolesnika</a:t>
            </a:r>
            <a:endParaRPr lang="hr-HR" dirty="0" smtClean="0"/>
          </a:p>
          <a:p>
            <a:endParaRPr lang="hr-HR" dirty="0" smtClean="0"/>
          </a:p>
          <a:p>
            <a:r>
              <a:rPr lang="hr-HR" i="1" dirty="0"/>
              <a:t>t</a:t>
            </a:r>
            <a:r>
              <a:rPr lang="en-US" i="1" dirty="0" smtClean="0"/>
              <a:t>ehnički </a:t>
            </a:r>
            <a:r>
              <a:rPr lang="en-US" i="1" dirty="0"/>
              <a:t>dio </a:t>
            </a:r>
            <a:r>
              <a:rPr lang="en-US" dirty="0"/>
              <a:t>su prostorije gdje su smještene tehničke službe (centralna kuhinja, </a:t>
            </a:r>
            <a:r>
              <a:rPr lang="hr-HR" dirty="0" smtClean="0"/>
              <a:t>praonica</a:t>
            </a:r>
            <a:r>
              <a:rPr lang="en-US" dirty="0" smtClean="0"/>
              <a:t>, </a:t>
            </a:r>
            <a:r>
              <a:rPr lang="en-US" dirty="0"/>
              <a:t>radionice,službe snabdjevanja).</a:t>
            </a:r>
            <a:endParaRPr lang="hr-HR" b="1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hr-HR" dirty="0"/>
              <a:t>Tipovi bolnica</a:t>
            </a:r>
          </a:p>
        </p:txBody>
      </p:sp>
    </p:spTree>
    <p:extLst>
      <p:ext uri="{BB962C8B-B14F-4D97-AF65-F5344CB8AC3E}">
        <p14:creationId xmlns:p14="http://schemas.microsoft.com/office/powerpoint/2010/main" val="7737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en-US" dirty="0" smtClean="0"/>
              <a:t>dva </a:t>
            </a:r>
            <a:r>
              <a:rPr lang="en-US" dirty="0"/>
              <a:t>velika organizaciona </a:t>
            </a:r>
            <a:r>
              <a:rPr lang="en-US" dirty="0" smtClean="0"/>
              <a:t>sektora: </a:t>
            </a:r>
            <a:endParaRPr lang="hr-HR" dirty="0" smtClean="0"/>
          </a:p>
          <a:p>
            <a:endParaRPr lang="hr-HR" dirty="0"/>
          </a:p>
          <a:p>
            <a:r>
              <a:rPr lang="en-US" b="1" dirty="0" smtClean="0"/>
              <a:t>stručno-medicinski</a:t>
            </a:r>
            <a:r>
              <a:rPr lang="hr-HR" b="1" dirty="0" smtClean="0"/>
              <a:t> </a:t>
            </a:r>
            <a:r>
              <a:rPr lang="hr-HR" dirty="0" smtClean="0"/>
              <a:t>- s</a:t>
            </a:r>
            <a:r>
              <a:rPr lang="en-US" dirty="0" smtClean="0"/>
              <a:t>ve </a:t>
            </a:r>
            <a:r>
              <a:rPr lang="en-US" dirty="0"/>
              <a:t>službe koje se bave stručno-medicinskim radom </a:t>
            </a:r>
            <a:endParaRPr lang="hr-HR" dirty="0" smtClean="0"/>
          </a:p>
          <a:p>
            <a:endParaRPr lang="hr-HR" dirty="0"/>
          </a:p>
          <a:p>
            <a:r>
              <a:rPr lang="en-US" b="1" dirty="0" smtClean="0"/>
              <a:t>op</a:t>
            </a:r>
            <a:r>
              <a:rPr lang="hr-HR" b="1" dirty="0" smtClean="0"/>
              <a:t>ći</a:t>
            </a:r>
            <a:r>
              <a:rPr lang="en-US" b="1" dirty="0" smtClean="0"/>
              <a:t> sektor</a:t>
            </a:r>
            <a:r>
              <a:rPr lang="hr-HR" b="1" dirty="0"/>
              <a:t> </a:t>
            </a:r>
            <a:r>
              <a:rPr lang="hr-HR" dirty="0" smtClean="0"/>
              <a:t>- </a:t>
            </a:r>
            <a:r>
              <a:rPr lang="en-US" dirty="0" smtClean="0"/>
              <a:t>administrativno-upravne </a:t>
            </a:r>
            <a:r>
              <a:rPr lang="en-US" dirty="0"/>
              <a:t>službe, računovodstvo, kadrovska služba, </a:t>
            </a:r>
            <a:r>
              <a:rPr lang="en-US" dirty="0" smtClean="0"/>
              <a:t>op</a:t>
            </a:r>
            <a:r>
              <a:rPr lang="hr-HR" dirty="0" smtClean="0"/>
              <a:t>ć</a:t>
            </a:r>
            <a:r>
              <a:rPr lang="en-US" dirty="0" smtClean="0"/>
              <a:t>e </a:t>
            </a:r>
            <a:r>
              <a:rPr lang="en-US" dirty="0"/>
              <a:t>i tehničke službe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</a:t>
            </a:r>
            <a:r>
              <a:rPr lang="en-US" dirty="0" smtClean="0"/>
              <a:t>rganizacija rada</a:t>
            </a:r>
            <a:r>
              <a:rPr lang="hr-HR" dirty="0" smtClean="0"/>
              <a:t> u </a:t>
            </a:r>
            <a:r>
              <a:rPr lang="en-US" dirty="0"/>
              <a:t>bolnici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69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u statičkom </a:t>
            </a:r>
            <a:r>
              <a:rPr lang="sr-Latn-CS" dirty="0"/>
              <a:t>dijelu </a:t>
            </a:r>
            <a:r>
              <a:rPr lang="sr-Latn-CS" dirty="0" smtClean="0"/>
              <a:t>bolnice</a:t>
            </a:r>
          </a:p>
          <a:p>
            <a:endParaRPr lang="sr-Latn-CS" dirty="0" smtClean="0"/>
          </a:p>
          <a:p>
            <a:r>
              <a:rPr lang="sr-Latn-CS" dirty="0" smtClean="0"/>
              <a:t>osnovna </a:t>
            </a:r>
            <a:r>
              <a:rPr lang="sr-Latn-CS" dirty="0"/>
              <a:t>funkcionalna jedinica bolnice </a:t>
            </a:r>
            <a:r>
              <a:rPr lang="sr-Latn-CS" dirty="0" smtClean="0"/>
              <a:t>za hospitalizaciju –smještaj i liječenje bolesnika</a:t>
            </a:r>
          </a:p>
          <a:p>
            <a:endParaRPr lang="sr-Latn-CS" dirty="0" smtClean="0"/>
          </a:p>
          <a:p>
            <a:r>
              <a:rPr lang="sr-Latn-CS" dirty="0" smtClean="0"/>
              <a:t>sastoji </a:t>
            </a:r>
            <a:r>
              <a:rPr lang="sr-Latn-CS" dirty="0"/>
              <a:t>se od bolesničkih soba i </a:t>
            </a:r>
            <a:r>
              <a:rPr lang="sr-Latn-CS" dirty="0" smtClean="0"/>
              <a:t>pomoćnih prostorija</a:t>
            </a:r>
          </a:p>
          <a:p>
            <a:endParaRPr lang="sr-Latn-CS" dirty="0" smtClean="0"/>
          </a:p>
          <a:p>
            <a:r>
              <a:rPr lang="sr-Latn-CS" dirty="0"/>
              <a:t>b</a:t>
            </a:r>
            <a:r>
              <a:rPr lang="sr-Latn-CS" dirty="0" smtClean="0"/>
              <a:t>roj </a:t>
            </a:r>
            <a:r>
              <a:rPr lang="sr-Latn-CS" dirty="0"/>
              <a:t>bolesnika na </a:t>
            </a:r>
            <a:r>
              <a:rPr lang="sr-Latn-CS" dirty="0" smtClean="0"/>
              <a:t>odjelu varira, ovisi o vrsti </a:t>
            </a:r>
            <a:r>
              <a:rPr lang="sr-Latn-CS" dirty="0"/>
              <a:t>i </a:t>
            </a:r>
            <a:r>
              <a:rPr lang="sr-Latn-CS" dirty="0" smtClean="0"/>
              <a:t>težini njihove bolesti (20-40)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all" dirty="0"/>
              <a:t>bolnički odjel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64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 smtClean="0"/>
              <a:t>bolesnička soba</a:t>
            </a:r>
          </a:p>
          <a:p>
            <a:r>
              <a:rPr lang="sr-Latn-CS" dirty="0" smtClean="0"/>
              <a:t>soba </a:t>
            </a:r>
            <a:r>
              <a:rPr lang="sr-Latn-CS" dirty="0"/>
              <a:t>za </a:t>
            </a:r>
            <a:r>
              <a:rPr lang="sr-Latn-CS" dirty="0" smtClean="0"/>
              <a:t>intervencije/pripremu</a:t>
            </a:r>
          </a:p>
          <a:p>
            <a:r>
              <a:rPr lang="sr-Latn-CS" dirty="0" smtClean="0"/>
              <a:t>soba voditelja odjeljenja</a:t>
            </a:r>
          </a:p>
          <a:p>
            <a:r>
              <a:rPr lang="sr-Latn-CS" dirty="0"/>
              <a:t>s</a:t>
            </a:r>
            <a:r>
              <a:rPr lang="sr-Latn-CS" dirty="0" smtClean="0"/>
              <a:t>oba </a:t>
            </a:r>
            <a:r>
              <a:rPr lang="sr-Latn-CS" dirty="0"/>
              <a:t>za </a:t>
            </a:r>
            <a:r>
              <a:rPr lang="sr-Latn-CS" dirty="0" smtClean="0"/>
              <a:t>liječnike</a:t>
            </a:r>
          </a:p>
          <a:p>
            <a:r>
              <a:rPr lang="sr-Latn-CS" dirty="0" smtClean="0"/>
              <a:t>soba </a:t>
            </a:r>
            <a:r>
              <a:rPr lang="sr-Latn-CS" dirty="0"/>
              <a:t>glavne </a:t>
            </a:r>
            <a:r>
              <a:rPr lang="sr-Latn-CS" dirty="0" smtClean="0"/>
              <a:t>sestre</a:t>
            </a:r>
          </a:p>
          <a:p>
            <a:r>
              <a:rPr lang="sr-Latn-CS" dirty="0" smtClean="0"/>
              <a:t>soba </a:t>
            </a:r>
            <a:r>
              <a:rPr lang="sr-Latn-CS" dirty="0"/>
              <a:t>za </a:t>
            </a:r>
            <a:r>
              <a:rPr lang="sr-Latn-CS" dirty="0" smtClean="0"/>
              <a:t>sestre</a:t>
            </a:r>
          </a:p>
          <a:p>
            <a:r>
              <a:rPr lang="sr-Latn-CS" dirty="0" smtClean="0"/>
              <a:t>soba </a:t>
            </a:r>
            <a:r>
              <a:rPr lang="sr-Latn-CS" dirty="0"/>
              <a:t>za </a:t>
            </a:r>
            <a:r>
              <a:rPr lang="sr-Latn-CS" dirty="0" smtClean="0"/>
              <a:t>sastanke</a:t>
            </a:r>
          </a:p>
          <a:p>
            <a:r>
              <a:rPr lang="sr-Latn-CS" dirty="0" smtClean="0"/>
              <a:t>čajna kuhinja</a:t>
            </a:r>
          </a:p>
          <a:p>
            <a:r>
              <a:rPr lang="sr-Latn-CS" dirty="0" smtClean="0"/>
              <a:t>blagavaonica</a:t>
            </a:r>
          </a:p>
          <a:p>
            <a:r>
              <a:rPr lang="sr-Latn-CS" dirty="0" smtClean="0"/>
              <a:t>dnevni boravak bolesnika</a:t>
            </a:r>
          </a:p>
          <a:p>
            <a:r>
              <a:rPr lang="sr-Latn-CS" dirty="0" smtClean="0"/>
              <a:t>kupaonica</a:t>
            </a:r>
          </a:p>
          <a:p>
            <a:r>
              <a:rPr lang="sr-Latn-CS" dirty="0" smtClean="0"/>
              <a:t>nužnik</a:t>
            </a:r>
          </a:p>
          <a:p>
            <a:r>
              <a:rPr lang="sr-Latn-CS" dirty="0" smtClean="0"/>
              <a:t>prostorije </a:t>
            </a:r>
            <a:r>
              <a:rPr lang="sr-Latn-CS" dirty="0"/>
              <a:t>za </a:t>
            </a:r>
            <a:r>
              <a:rPr lang="sr-Latn-CS" dirty="0" smtClean="0"/>
              <a:t>čisto </a:t>
            </a:r>
            <a:r>
              <a:rPr lang="sr-Latn-CS" dirty="0"/>
              <a:t>i </a:t>
            </a:r>
            <a:r>
              <a:rPr lang="sr-Latn-CS" dirty="0" smtClean="0"/>
              <a:t>nečisto</a:t>
            </a:r>
          </a:p>
          <a:p>
            <a:r>
              <a:rPr lang="sr-Latn-CS" dirty="0" smtClean="0"/>
              <a:t>prostorije </a:t>
            </a:r>
            <a:r>
              <a:rPr lang="sr-Latn-CS" dirty="0"/>
              <a:t>za </a:t>
            </a:r>
            <a:r>
              <a:rPr lang="sr-Latn-CS" dirty="0" smtClean="0"/>
              <a:t>čuvanje pribora za čišćenje</a:t>
            </a:r>
          </a:p>
          <a:p>
            <a:r>
              <a:rPr lang="sr-Latn-CS" dirty="0" smtClean="0"/>
              <a:t>može </a:t>
            </a:r>
            <a:r>
              <a:rPr lang="sr-Latn-CS" dirty="0"/>
              <a:t>imati priručni laboratorij, </a:t>
            </a:r>
            <a:r>
              <a:rPr lang="sr-Latn-CS" dirty="0" smtClean="0"/>
              <a:t>knjižnicu </a:t>
            </a:r>
            <a:r>
              <a:rPr lang="sr-Latn-CS" dirty="0"/>
              <a:t>i </a:t>
            </a:r>
            <a:r>
              <a:rPr lang="sr-Latn-CS" dirty="0" smtClean="0"/>
              <a:t>prostoriju </a:t>
            </a:r>
            <a:r>
              <a:rPr lang="sr-Latn-CS" dirty="0"/>
              <a:t>za posjete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hr-HR" cap="all" dirty="0"/>
              <a:t>bolnički odjel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14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sr-Latn-CS" dirty="0"/>
          </a:p>
          <a:p>
            <a:r>
              <a:rPr lang="sr-Latn-CS" dirty="0" smtClean="0"/>
              <a:t>prostorija </a:t>
            </a:r>
            <a:r>
              <a:rPr lang="sr-Latn-CS" dirty="0"/>
              <a:t>u kojoj bolesnik vremenski najduže boravi ili </a:t>
            </a:r>
            <a:r>
              <a:rPr lang="sr-Latn-CS" dirty="0" smtClean="0"/>
              <a:t>stalno</a:t>
            </a:r>
          </a:p>
          <a:p>
            <a:endParaRPr lang="sr-Latn-CS" dirty="0" smtClean="0"/>
          </a:p>
          <a:p>
            <a:r>
              <a:rPr lang="sr-Latn-CS" dirty="0" smtClean="0"/>
              <a:t>jednokrevetne</a:t>
            </a:r>
            <a:r>
              <a:rPr lang="sr-Latn-CS" dirty="0"/>
              <a:t>, </a:t>
            </a:r>
            <a:r>
              <a:rPr lang="sr-Latn-CS" dirty="0" smtClean="0"/>
              <a:t>dvokrevetne, trokrevetne sa sanitarnim čvorom</a:t>
            </a:r>
          </a:p>
          <a:p>
            <a:r>
              <a:rPr lang="sr-Latn-CS" dirty="0" smtClean="0"/>
              <a:t>višekrevetne sobe (5-8 kreveta)</a:t>
            </a:r>
          </a:p>
          <a:p>
            <a:endParaRPr lang="sr-Latn-CS" dirty="0" smtClean="0"/>
          </a:p>
          <a:p>
            <a:r>
              <a:rPr lang="sr-Latn-CS" dirty="0" smtClean="0"/>
              <a:t>dovoljno udaljena od lifta, stepenica, kuhinje, kupaonice i nužnika</a:t>
            </a:r>
          </a:p>
          <a:p>
            <a:endParaRPr lang="sr-Latn-CS" dirty="0" smtClean="0"/>
          </a:p>
          <a:p>
            <a:r>
              <a:rPr lang="sr-Latn-CS" dirty="0" smtClean="0"/>
              <a:t>higijensko održavanje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sr-Latn-CS" dirty="0"/>
              <a:t>Bolesnička soba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90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/>
              <a:t>boja zidova (pastelne, tople, postojane boje), glatkih površina</a:t>
            </a:r>
          </a:p>
          <a:p>
            <a:r>
              <a:rPr lang="sr-Latn-CS" dirty="0"/>
              <a:t>pod – topao, elastičan, ne sklizak, dobro održavanje</a:t>
            </a:r>
          </a:p>
          <a:p>
            <a:r>
              <a:rPr lang="sr-Latn-CS" dirty="0"/>
              <a:t>osvjetljenje – prirodno/umjetno, centralno/lokalno, direktno/indirektno</a:t>
            </a:r>
          </a:p>
          <a:p>
            <a:r>
              <a:rPr lang="sr-Latn-CS" dirty="0"/>
              <a:t>temperatura: danju 18-20</a:t>
            </a:r>
            <a:r>
              <a:rPr lang="sr-Latn-CS" sz="3100" dirty="0"/>
              <a:t>°</a:t>
            </a:r>
            <a:r>
              <a:rPr lang="sr-Latn-CS" dirty="0"/>
              <a:t>C, noću 12-15</a:t>
            </a:r>
            <a:r>
              <a:rPr lang="sr-Latn-CS" sz="2800" dirty="0"/>
              <a:t>°</a:t>
            </a:r>
            <a:r>
              <a:rPr lang="sr-Latn-CS" dirty="0"/>
              <a:t>C, u operacionom bloku 24</a:t>
            </a:r>
            <a:r>
              <a:rPr lang="sr-Latn-CS" sz="2800" dirty="0"/>
              <a:t>°</a:t>
            </a:r>
            <a:r>
              <a:rPr lang="sr-Latn-CS" dirty="0"/>
              <a:t>C, na dječijem odjelu i gerijatriji 22</a:t>
            </a:r>
            <a:r>
              <a:rPr lang="sr-Latn-CS" sz="2800" dirty="0"/>
              <a:t>°</a:t>
            </a:r>
            <a:r>
              <a:rPr lang="sr-Latn-CS" dirty="0"/>
              <a:t>C</a:t>
            </a:r>
          </a:p>
          <a:p>
            <a:r>
              <a:rPr lang="sr-Latn-CS" dirty="0"/>
              <a:t>vlažnost zraka – 30-60%</a:t>
            </a:r>
          </a:p>
          <a:p>
            <a:r>
              <a:rPr lang="sr-Latn-CS" dirty="0"/>
              <a:t>provjetravanje – direktno/indirektno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Bolesnička soba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1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  <a:p>
            <a:r>
              <a:rPr lang="sr-Latn-CS" dirty="0"/>
              <a:t>b</a:t>
            </a:r>
            <a:r>
              <a:rPr lang="sr-Latn-CS" dirty="0" smtClean="0"/>
              <a:t>olesnički krevet</a:t>
            </a:r>
          </a:p>
          <a:p>
            <a:r>
              <a:rPr lang="sr-Latn-CS" dirty="0" smtClean="0"/>
              <a:t>noćni ormarić</a:t>
            </a:r>
          </a:p>
          <a:p>
            <a:r>
              <a:rPr lang="sr-Latn-CS" dirty="0" smtClean="0"/>
              <a:t>stol, </a:t>
            </a:r>
            <a:r>
              <a:rPr lang="sr-Latn-CS" dirty="0"/>
              <a:t>stolice </a:t>
            </a:r>
            <a:endParaRPr lang="sr-Latn-CS" dirty="0" smtClean="0"/>
          </a:p>
          <a:p>
            <a:r>
              <a:rPr lang="sr-Latn-CS" dirty="0" smtClean="0"/>
              <a:t>stolići za </a:t>
            </a:r>
            <a:r>
              <a:rPr lang="sr-Latn-CS" dirty="0"/>
              <a:t>serviranje </a:t>
            </a:r>
            <a:r>
              <a:rPr lang="sr-Latn-CS" dirty="0" smtClean="0"/>
              <a:t>hrane </a:t>
            </a:r>
          </a:p>
          <a:p>
            <a:r>
              <a:rPr lang="sr-Latn-CS" dirty="0" smtClean="0"/>
              <a:t>ormar</a:t>
            </a:r>
          </a:p>
          <a:p>
            <a:r>
              <a:rPr lang="sr-Latn-CS" dirty="0" smtClean="0"/>
              <a:t>uređaji </a:t>
            </a:r>
            <a:r>
              <a:rPr lang="sr-Latn-CS" dirty="0"/>
              <a:t>za komunikaciju sa </a:t>
            </a:r>
            <a:r>
              <a:rPr lang="sr-Latn-CS" dirty="0" smtClean="0"/>
              <a:t>sestrama na </a:t>
            </a:r>
            <a:r>
              <a:rPr lang="sr-Latn-CS" dirty="0"/>
              <a:t>dohvat ruke </a:t>
            </a:r>
            <a:r>
              <a:rPr lang="sr-Latn-CS" dirty="0" smtClean="0"/>
              <a:t>bolesnika</a:t>
            </a:r>
            <a:endParaRPr lang="hr-HR" b="1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Bolesnička soba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38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zdravstvena </a:t>
            </a:r>
            <a:r>
              <a:rPr lang="en-US" dirty="0"/>
              <a:t>ustanova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/>
              <a:t>s</a:t>
            </a:r>
            <a:r>
              <a:rPr lang="hr-HR" dirty="0" smtClean="0"/>
              <a:t>tacionar</a:t>
            </a:r>
          </a:p>
          <a:p>
            <a:r>
              <a:rPr lang="hr-HR" dirty="0" smtClean="0"/>
              <a:t>polikliničko-konzilijarna djelatnost</a:t>
            </a:r>
          </a:p>
          <a:p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rovodi zdravstvenu zaštitu – dijagnostiku (dg), liječenje (th), zdravstvenu njegu i rehabilitaciju</a:t>
            </a:r>
          </a:p>
          <a:p>
            <a:endParaRPr lang="hr-HR" dirty="0" smtClean="0"/>
          </a:p>
          <a:p>
            <a:r>
              <a:rPr lang="en-US" dirty="0" smtClean="0"/>
              <a:t>na </a:t>
            </a:r>
            <a:r>
              <a:rPr lang="en-US" dirty="0"/>
              <a:t>sekundarnom nivou zdravstvene </a:t>
            </a:r>
            <a:r>
              <a:rPr lang="en-US" dirty="0" smtClean="0"/>
              <a:t>zaštite</a:t>
            </a:r>
            <a:endParaRPr lang="hr-HR" dirty="0" smtClean="0"/>
          </a:p>
          <a:p>
            <a:endParaRPr lang="hr-HR" b="1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Bolnica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23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prostorija </a:t>
            </a:r>
            <a:r>
              <a:rPr lang="sr-Latn-CS" dirty="0"/>
              <a:t>u kojoj se vrše manje medicinske intervencije i ostavljaju se potrebni lijekovi, instrumenti i materijal za medicinski rad oko </a:t>
            </a:r>
            <a:r>
              <a:rPr lang="sr-Latn-CS" dirty="0" smtClean="0"/>
              <a:t>bolesnika</a:t>
            </a:r>
          </a:p>
          <a:p>
            <a:r>
              <a:rPr lang="sr-Latn-CS" dirty="0" smtClean="0"/>
              <a:t>ormari s lijekovima, materijalima i instrumentima koji </a:t>
            </a:r>
            <a:r>
              <a:rPr lang="sr-Latn-CS" dirty="0"/>
              <a:t>su pod ključem i raspoređeni prema načinu </a:t>
            </a:r>
            <a:r>
              <a:rPr lang="sr-Latn-CS" dirty="0" smtClean="0"/>
              <a:t>primjene</a:t>
            </a:r>
          </a:p>
          <a:p>
            <a:r>
              <a:rPr lang="sr-Latn-CS" dirty="0" smtClean="0"/>
              <a:t>izdvojena </a:t>
            </a:r>
            <a:r>
              <a:rPr lang="sr-Latn-CS" dirty="0"/>
              <a:t>i posebno označena anti-šok </a:t>
            </a:r>
            <a:r>
              <a:rPr lang="sr-Latn-CS" dirty="0" smtClean="0"/>
              <a:t>terapija</a:t>
            </a:r>
          </a:p>
          <a:p>
            <a:r>
              <a:rPr lang="sr-Latn-CS" dirty="0" smtClean="0"/>
              <a:t>stol </a:t>
            </a:r>
            <a:r>
              <a:rPr lang="sr-Latn-CS" dirty="0"/>
              <a:t>za intervencije, </a:t>
            </a:r>
            <a:r>
              <a:rPr lang="sr-Latn-CS" dirty="0" smtClean="0"/>
              <a:t>stolci</a:t>
            </a:r>
          </a:p>
          <a:p>
            <a:r>
              <a:rPr lang="sr-Latn-CS" dirty="0" smtClean="0"/>
              <a:t>kolica </a:t>
            </a:r>
            <a:r>
              <a:rPr lang="sr-Latn-CS" dirty="0"/>
              <a:t>za materijal za </a:t>
            </a:r>
            <a:r>
              <a:rPr lang="sr-Latn-CS" dirty="0" smtClean="0"/>
              <a:t>intervencije</a:t>
            </a:r>
          </a:p>
          <a:p>
            <a:r>
              <a:rPr lang="sr-Latn-CS" dirty="0" smtClean="0"/>
              <a:t>specifični aparati – ovisno o odjelu</a:t>
            </a:r>
          </a:p>
          <a:p>
            <a:r>
              <a:rPr lang="sr-Latn-CS" dirty="0"/>
              <a:t>u</a:t>
            </a:r>
            <a:r>
              <a:rPr lang="sr-Latn-CS" dirty="0" smtClean="0"/>
              <a:t>mivaonik</a:t>
            </a:r>
          </a:p>
          <a:p>
            <a:r>
              <a:rPr lang="sr-Latn-CS" u="sng" dirty="0" smtClean="0"/>
              <a:t>zatvorene </a:t>
            </a:r>
            <a:r>
              <a:rPr lang="sr-Latn-CS" u="sng" dirty="0"/>
              <a:t>kanta za </a:t>
            </a:r>
            <a:r>
              <a:rPr lang="sr-Latn-CS" u="sng" dirty="0" smtClean="0"/>
              <a:t>otpad –crna i crvena vreća, čvrsti spremnik za oštri otpad</a:t>
            </a:r>
            <a:endParaRPr lang="hr-HR" b="1" u="sng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Soba za intervencije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4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s</a:t>
            </a:r>
            <a:r>
              <a:rPr lang="hr-HR" dirty="0" smtClean="0"/>
              <a:t>tandardni i specijalni</a:t>
            </a:r>
          </a:p>
          <a:p>
            <a:endParaRPr lang="hr-HR" dirty="0"/>
          </a:p>
          <a:p>
            <a:r>
              <a:rPr lang="hr-HR" dirty="0"/>
              <a:t>m</a:t>
            </a:r>
            <a:r>
              <a:rPr lang="hr-HR" dirty="0" smtClean="0"/>
              <a:t>etlna konstrukcija – podloga, kotači</a:t>
            </a:r>
          </a:p>
          <a:p>
            <a:endParaRPr lang="hr-HR" dirty="0" smtClean="0"/>
          </a:p>
          <a:p>
            <a:r>
              <a:rPr lang="hr-HR" dirty="0"/>
              <a:t>m</a:t>
            </a:r>
            <a:r>
              <a:rPr lang="hr-HR" dirty="0" smtClean="0"/>
              <a:t>ekani dijelovi – madrac, nepropusno platno, jastuci, pokrivači</a:t>
            </a:r>
          </a:p>
          <a:p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revetno rublje – plahte, navlake, jastučnice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all" dirty="0"/>
              <a:t>bolesnički krevet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604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hr-HR" dirty="0"/>
              <a:t>d</a:t>
            </a:r>
            <a:r>
              <a:rPr lang="hr-HR" dirty="0" smtClean="0"/>
              <a:t>obri prilazi – ceste</a:t>
            </a:r>
          </a:p>
          <a:p>
            <a:endParaRPr lang="hr-HR" dirty="0" smtClean="0"/>
          </a:p>
          <a:p>
            <a:r>
              <a:rPr lang="hr-HR" dirty="0"/>
              <a:t>d</a:t>
            </a:r>
            <a:r>
              <a:rPr lang="hr-HR" dirty="0" smtClean="0"/>
              <a:t>obre veze – javni gradski prijevoz</a:t>
            </a:r>
          </a:p>
          <a:p>
            <a:endParaRPr lang="hr-HR" dirty="0" smtClean="0"/>
          </a:p>
          <a:p>
            <a:r>
              <a:rPr lang="hr-HR" dirty="0"/>
              <a:t>o</a:t>
            </a:r>
            <a:r>
              <a:rPr lang="hr-HR" dirty="0" smtClean="0"/>
              <a:t>koliš – zelene površine – park za pokretne pacijente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Bolnica</a:t>
            </a:r>
          </a:p>
        </p:txBody>
      </p:sp>
    </p:spTree>
    <p:extLst>
      <p:ext uri="{BB962C8B-B14F-4D97-AF65-F5344CB8AC3E}">
        <p14:creationId xmlns:p14="http://schemas.microsoft.com/office/powerpoint/2010/main" val="41265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Bolnica</a:t>
            </a:r>
            <a:endParaRPr lang="hr-HR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052736"/>
          <a:ext cx="8229600" cy="4954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658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4400" i="1" u="sng" dirty="0"/>
              <a:t>Opća bolnica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sz="2800" dirty="0" smtClean="0"/>
              <a:t>prima bolesnike bez obzira na dob, spol i vrstu bolesti</a:t>
            </a:r>
            <a:endParaRPr lang="hr-HR" dirty="0"/>
          </a:p>
          <a:p>
            <a:pPr marL="109728" indent="0">
              <a:lnSpc>
                <a:spcPct val="90000"/>
              </a:lnSpc>
              <a:buNone/>
            </a:pPr>
            <a:r>
              <a:rPr lang="hr-HR" sz="2800" b="1" dirty="0" smtClean="0"/>
              <a:t>Odjeli:</a:t>
            </a:r>
            <a:endParaRPr lang="hr-HR" sz="28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800" dirty="0" smtClean="0"/>
              <a:t>interna medicina, pedijatrija, kirurgija s anesteziologijim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800" dirty="0" smtClean="0"/>
              <a:t>ginekologija i porodništvo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800" dirty="0"/>
              <a:t>h</a:t>
            </a:r>
            <a:r>
              <a:rPr lang="hr-HR" sz="2800" dirty="0" smtClean="0"/>
              <a:t>itna medicinska pomoć – HMP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800" dirty="0" smtClean="0"/>
              <a:t>specijalističko-konzilijarne ambulante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800" dirty="0" smtClean="0"/>
              <a:t>dijagnostika – laboratorijska i instrumentalna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800" dirty="0" smtClean="0"/>
              <a:t>opskrba lijekovima i krvlju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800" dirty="0" smtClean="0"/>
              <a:t>patologija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174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sz="2400" dirty="0" smtClean="0"/>
          </a:p>
          <a:p>
            <a:pPr>
              <a:lnSpc>
                <a:spcPct val="90000"/>
              </a:lnSpc>
            </a:pPr>
            <a:r>
              <a:rPr lang="hr-HR" sz="2800" dirty="0" smtClean="0"/>
              <a:t>bavi se dijagnostikom, liječenjem </a:t>
            </a:r>
            <a:r>
              <a:rPr lang="hr-HR" sz="2800" dirty="0"/>
              <a:t>i rehabilitacijom bolesnika koji boluju od jedne bolesti, skupine bolesti ili određenih dobnih skupina stanovništva </a:t>
            </a:r>
            <a:endParaRPr lang="hr-HR" sz="2800" dirty="0" smtClean="0"/>
          </a:p>
          <a:p>
            <a:pPr>
              <a:lnSpc>
                <a:spcPct val="90000"/>
              </a:lnSpc>
            </a:pPr>
            <a:endParaRPr lang="hr-HR" sz="2800" dirty="0" smtClean="0"/>
          </a:p>
          <a:p>
            <a:pPr>
              <a:lnSpc>
                <a:spcPct val="90000"/>
              </a:lnSpc>
            </a:pPr>
            <a:r>
              <a:rPr lang="hr-HR" sz="2800" dirty="0" smtClean="0"/>
              <a:t>npr</a:t>
            </a:r>
            <a:r>
              <a:rPr lang="hr-HR" sz="2800" dirty="0"/>
              <a:t>. gerijatrijska bolnica, bolnica za dječje </a:t>
            </a:r>
            <a:r>
              <a:rPr lang="hr-HR" sz="2800" dirty="0" smtClean="0"/>
              <a:t>bolesti, ginekološke bolnice</a:t>
            </a:r>
          </a:p>
          <a:p>
            <a:pPr>
              <a:lnSpc>
                <a:spcPct val="90000"/>
              </a:lnSpc>
            </a:pPr>
            <a:endParaRPr lang="hr-HR" sz="2800" dirty="0" smtClean="0"/>
          </a:p>
          <a:p>
            <a:pPr>
              <a:lnSpc>
                <a:spcPct val="90000"/>
              </a:lnSpc>
            </a:pPr>
            <a:r>
              <a:rPr lang="hr-HR" sz="2800" dirty="0" smtClean="0"/>
              <a:t> </a:t>
            </a:r>
            <a:r>
              <a:rPr lang="hr-HR" sz="2800" dirty="0"/>
              <a:t>(Zakon o ZZ, čl. 85.)</a:t>
            </a:r>
            <a:r>
              <a:rPr lang="en-US" sz="2800" dirty="0"/>
              <a:t> 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 i="1" u="sng" dirty="0"/>
              <a:t>Specijalna</a:t>
            </a:r>
            <a:r>
              <a:rPr lang="hr-HR" sz="4400" i="1" u="sng" dirty="0"/>
              <a:t> </a:t>
            </a:r>
            <a:r>
              <a:rPr lang="en-US" sz="4400" i="1" u="sng" dirty="0"/>
              <a:t>bolnica</a:t>
            </a:r>
            <a:endParaRPr lang="hr-HR" sz="4400" i="1" u="sng" dirty="0"/>
          </a:p>
        </p:txBody>
      </p:sp>
    </p:spTree>
    <p:extLst>
      <p:ext uri="{BB962C8B-B14F-4D97-AF65-F5344CB8AC3E}">
        <p14:creationId xmlns:p14="http://schemas.microsoft.com/office/powerpoint/2010/main" val="25040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en-US" sz="4400" i="1" u="sng" dirty="0"/>
              <a:t>Klini</a:t>
            </a:r>
            <a:r>
              <a:rPr lang="hr-HR" sz="4400" i="1" u="sng" dirty="0"/>
              <a:t>č</a:t>
            </a:r>
            <a:r>
              <a:rPr lang="en-US" sz="4400" i="1" u="sng" dirty="0" smtClean="0"/>
              <a:t>k</a:t>
            </a:r>
            <a:r>
              <a:rPr lang="hr-HR" sz="4400" i="1" u="sng" dirty="0" smtClean="0"/>
              <a:t>a </a:t>
            </a:r>
            <a:r>
              <a:rPr lang="en-US" sz="4400" i="1" u="sng" dirty="0" smtClean="0"/>
              <a:t>bolnic</a:t>
            </a:r>
            <a:r>
              <a:rPr lang="hr-HR" sz="4400" i="1" u="sng" dirty="0" smtClean="0"/>
              <a:t>a</a:t>
            </a:r>
            <a:endParaRPr lang="hr-H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sz="2800" dirty="0" smtClean="0"/>
              <a:t>bolnica </a:t>
            </a:r>
            <a:r>
              <a:rPr lang="hr-HR" sz="2800" dirty="0"/>
              <a:t>u kojoj najmanje </a:t>
            </a:r>
            <a:r>
              <a:rPr lang="de-CH" sz="2800" dirty="0"/>
              <a:t>dvije</a:t>
            </a:r>
            <a:r>
              <a:rPr lang="hr-HR" sz="2800" dirty="0"/>
              <a:t> djelatnosti (interna, kirurgija, pedijatrija, ginekologija) nose naziv klinika, kao i najmanje druge dvije djelatnosti drugih specijalnosti odnosno </a:t>
            </a:r>
            <a:r>
              <a:rPr lang="hr-HR" sz="2800" dirty="0" smtClean="0"/>
              <a:t>dijagnostika</a:t>
            </a:r>
          </a:p>
          <a:p>
            <a:pPr>
              <a:lnSpc>
                <a:spcPct val="90000"/>
              </a:lnSpc>
            </a:pPr>
            <a:endParaRPr lang="hr-HR" sz="2800" dirty="0"/>
          </a:p>
          <a:p>
            <a:pPr>
              <a:lnSpc>
                <a:spcPct val="90000"/>
              </a:lnSpc>
            </a:pPr>
            <a:r>
              <a:rPr lang="hr-HR" sz="2800" dirty="0" smtClean="0"/>
              <a:t>Klinički bolnički centar (KBC) </a:t>
            </a:r>
            <a:r>
              <a:rPr lang="hr-HR" sz="2800" dirty="0"/>
              <a:t>jest opća bolnica u kojoj osim naziva klinika za djelatnost interne, kirurgije, pedijatrije te ginekologije i porodništva naziv klinika ima više od polovice ostalih specijalnosti i </a:t>
            </a:r>
            <a:r>
              <a:rPr lang="hr-HR" sz="2800" b="1" i="1" u="sng" dirty="0"/>
              <a:t>u kojima se izvodi nastava i znanstveno-istraživački </a:t>
            </a:r>
            <a:r>
              <a:rPr lang="hr-HR" sz="2800" b="1" i="1" u="sng" dirty="0" smtClean="0"/>
              <a:t>rad</a:t>
            </a:r>
            <a:r>
              <a:rPr lang="hr-HR" sz="2800" b="1" i="1" u="sng" dirty="0"/>
              <a:t> </a:t>
            </a:r>
            <a:endParaRPr lang="hr-HR" sz="2800" b="1" i="1" u="sng" dirty="0" smtClean="0"/>
          </a:p>
          <a:p>
            <a:pPr>
              <a:lnSpc>
                <a:spcPct val="90000"/>
              </a:lnSpc>
            </a:pPr>
            <a:endParaRPr lang="hr-HR" sz="2800" b="1" i="1" u="sng" dirty="0"/>
          </a:p>
          <a:p>
            <a:pPr>
              <a:lnSpc>
                <a:spcPct val="90000"/>
              </a:lnSpc>
            </a:pPr>
            <a:r>
              <a:rPr lang="hr-HR" dirty="0" smtClean="0"/>
              <a:t>(Zakon </a:t>
            </a:r>
            <a:r>
              <a:rPr lang="hr-HR" dirty="0"/>
              <a:t>o ZZ, čl. 90.,91.)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u="sng" dirty="0" smtClean="0"/>
              <a:t>koridorski </a:t>
            </a:r>
            <a:r>
              <a:rPr lang="en-US" u="sng" dirty="0"/>
              <a:t>tip </a:t>
            </a:r>
            <a:r>
              <a:rPr lang="hr-HR" dirty="0"/>
              <a:t>-</a:t>
            </a:r>
            <a:r>
              <a:rPr lang="en-US" dirty="0" smtClean="0"/>
              <a:t> </a:t>
            </a:r>
            <a:r>
              <a:rPr lang="hr-HR" dirty="0" smtClean="0"/>
              <a:t>središnj</a:t>
            </a:r>
            <a:r>
              <a:rPr lang="en-US" dirty="0" smtClean="0"/>
              <a:t>i </a:t>
            </a:r>
            <a:r>
              <a:rPr lang="hr-HR" dirty="0" smtClean="0"/>
              <a:t>(centralni) </a:t>
            </a:r>
            <a:r>
              <a:rPr lang="en-US" dirty="0" smtClean="0"/>
              <a:t>i bočni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središnj</a:t>
            </a:r>
            <a:r>
              <a:rPr lang="en-US" dirty="0" smtClean="0"/>
              <a:t>i </a:t>
            </a:r>
            <a:r>
              <a:rPr lang="en-US" dirty="0"/>
              <a:t>tip je kada se u sredini nalazi hodnik a sa dvije strane su sobe za </a:t>
            </a:r>
            <a:r>
              <a:rPr lang="en-US" dirty="0" smtClean="0"/>
              <a:t>bolesnike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bočni </a:t>
            </a:r>
            <a:r>
              <a:rPr lang="en-US" dirty="0"/>
              <a:t>tip je kada je hodnik sa jedne strane a sve druge prostorije sa druge </a:t>
            </a:r>
            <a:r>
              <a:rPr lang="en-US" dirty="0" smtClean="0"/>
              <a:t>strane</a:t>
            </a:r>
            <a:endParaRPr lang="hr-HR" b="1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Tipovi bolnica -gradnja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674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u="sng" dirty="0" smtClean="0"/>
              <a:t>p</a:t>
            </a:r>
            <a:r>
              <a:rPr lang="en-US" u="sng" dirty="0" smtClean="0"/>
              <a:t>aviljonski</a:t>
            </a:r>
            <a:r>
              <a:rPr lang="hr-HR" u="sng" dirty="0" smtClean="0"/>
              <a:t> tip</a:t>
            </a:r>
          </a:p>
          <a:p>
            <a:endParaRPr lang="hr-HR" dirty="0"/>
          </a:p>
          <a:p>
            <a:r>
              <a:rPr lang="en-US" dirty="0" smtClean="0"/>
              <a:t>jedna </a:t>
            </a:r>
            <a:r>
              <a:rPr lang="en-US" dirty="0"/>
              <a:t>zgrada predstavlja </a:t>
            </a:r>
            <a:r>
              <a:rPr lang="en-US" dirty="0" smtClean="0"/>
              <a:t>jed</a:t>
            </a:r>
            <a:r>
              <a:rPr lang="hr-HR" dirty="0" smtClean="0"/>
              <a:t>an</a:t>
            </a:r>
            <a:r>
              <a:rPr lang="en-US" dirty="0" smtClean="0"/>
              <a:t> odjel </a:t>
            </a:r>
            <a:r>
              <a:rPr lang="en-US" dirty="0"/>
              <a:t>za određenu vrstu bolesti, </a:t>
            </a:r>
            <a:r>
              <a:rPr lang="en-US" dirty="0" smtClean="0"/>
              <a:t>za </a:t>
            </a:r>
            <a:r>
              <a:rPr lang="en-US" dirty="0"/>
              <a:t>dijagnostiku </a:t>
            </a:r>
            <a:r>
              <a:rPr lang="en-US" dirty="0" smtClean="0"/>
              <a:t>odvaja </a:t>
            </a:r>
            <a:r>
              <a:rPr lang="hr-HR" dirty="0" smtClean="0"/>
              <a:t>- </a:t>
            </a:r>
            <a:r>
              <a:rPr lang="en-US" dirty="0" smtClean="0"/>
              <a:t>posebna zgrada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i</a:t>
            </a:r>
            <a:r>
              <a:rPr lang="en-US" dirty="0" smtClean="0"/>
              <a:t>zmeđu </a:t>
            </a:r>
            <a:r>
              <a:rPr lang="en-US" dirty="0"/>
              <a:t>sebe su povezani nadzemnim ili podzemnim </a:t>
            </a:r>
            <a:r>
              <a:rPr lang="en-US" dirty="0" smtClean="0"/>
              <a:t>hodnicima</a:t>
            </a:r>
            <a:endParaRPr lang="hr-HR" b="1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Tipovi bolnica</a:t>
            </a:r>
          </a:p>
        </p:txBody>
      </p:sp>
    </p:spTree>
    <p:extLst>
      <p:ext uri="{BB962C8B-B14F-4D97-AF65-F5344CB8AC3E}">
        <p14:creationId xmlns:p14="http://schemas.microsoft.com/office/powerpoint/2010/main" val="42628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</TotalTime>
  <Words>918</Words>
  <Application>Microsoft Office PowerPoint</Application>
  <PresentationFormat>On-screen Show (4:3)</PresentationFormat>
  <Paragraphs>170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Bolnica, bolnički odjel, bolesnička soba,  bolesnički krevet </vt:lpstr>
      <vt:lpstr>Bolnica</vt:lpstr>
      <vt:lpstr>Bolnica</vt:lpstr>
      <vt:lpstr>Bolnica</vt:lpstr>
      <vt:lpstr>Opća bolnica</vt:lpstr>
      <vt:lpstr>Specijalna bolnica</vt:lpstr>
      <vt:lpstr>Klinička bolnica</vt:lpstr>
      <vt:lpstr>Tipovi bolnica -gradnja</vt:lpstr>
      <vt:lpstr>Tipovi bolnica</vt:lpstr>
      <vt:lpstr>Tipovi bolnica</vt:lpstr>
      <vt:lpstr>Tipovi bolnica</vt:lpstr>
      <vt:lpstr>Tipovi bolnica</vt:lpstr>
      <vt:lpstr>Tipovi bolnica</vt:lpstr>
      <vt:lpstr>Organizacija rada u bolnici</vt:lpstr>
      <vt:lpstr>bolnički odjel</vt:lpstr>
      <vt:lpstr>bolnički odjel</vt:lpstr>
      <vt:lpstr>Bolesnička soba</vt:lpstr>
      <vt:lpstr>Bolesnička soba</vt:lpstr>
      <vt:lpstr>Bolesnička soba</vt:lpstr>
      <vt:lpstr>Soba za intervencije</vt:lpstr>
      <vt:lpstr>bolesnički krevet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Bolnica, bolnički odjel, bolesnička soba,  bolesnički krevet </dc:title>
  <dc:creator>Irena Eisenkohl</dc:creator>
  <cp:lastModifiedBy>Irena Eisenkohl</cp:lastModifiedBy>
  <cp:revision>29</cp:revision>
  <dcterms:created xsi:type="dcterms:W3CDTF">2014-09-22T17:00:00Z</dcterms:created>
  <dcterms:modified xsi:type="dcterms:W3CDTF">2015-01-28T05:19:27Z</dcterms:modified>
</cp:coreProperties>
</file>