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90" r:id="rId3"/>
    <p:sldId id="262" r:id="rId4"/>
    <p:sldId id="291" r:id="rId5"/>
    <p:sldId id="297" r:id="rId6"/>
    <p:sldId id="298" r:id="rId7"/>
    <p:sldId id="292" r:id="rId8"/>
    <p:sldId id="258" r:id="rId9"/>
    <p:sldId id="339" r:id="rId10"/>
    <p:sldId id="264" r:id="rId11"/>
    <p:sldId id="293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23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 autoAdjust="0"/>
    <p:restoredTop sz="87189" autoAdjust="0"/>
  </p:normalViewPr>
  <p:slideViewPr>
    <p:cSldViewPr>
      <p:cViewPr>
        <p:scale>
          <a:sx n="67" d="100"/>
          <a:sy n="67" d="100"/>
        </p:scale>
        <p:origin x="-1464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E63D4-141C-4FBE-B30C-7369D4421F49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DCBE9-1B2D-4BE5-BC31-3BEF4C79FA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2136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DCBE9-1B2D-4BE5-BC31-3BEF4C79FAB4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9357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6A0AE20-0850-498D-AA1F-A69D96392373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132856"/>
            <a:ext cx="7772400" cy="1470025"/>
          </a:xfrm>
        </p:spPr>
        <p:txBody>
          <a:bodyPr>
            <a:normAutofit/>
          </a:bodyPr>
          <a:lstStyle/>
          <a:p>
            <a:r>
              <a:rPr lang="hr-HR" cap="all" dirty="0">
                <a:effectLst/>
              </a:rPr>
              <a:t>Postupci za zaštitu od </a:t>
            </a:r>
            <a:r>
              <a:rPr lang="hr-HR" cap="all" dirty="0" smtClean="0">
                <a:effectLst/>
              </a:rPr>
              <a:t>infekcije</a:t>
            </a:r>
            <a:endParaRPr lang="hr-HR" b="1" cap="all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920" y="4797152"/>
            <a:ext cx="5040560" cy="1872208"/>
          </a:xfrm>
        </p:spPr>
        <p:txBody>
          <a:bodyPr>
            <a:normAutofit fontScale="70000" lnSpcReduction="20000"/>
          </a:bodyPr>
          <a:lstStyle/>
          <a:p>
            <a:pPr lvl="1" algn="r"/>
            <a:endParaRPr lang="hr-HR" dirty="0" smtClean="0"/>
          </a:p>
          <a:p>
            <a:pPr lvl="1" algn="r"/>
            <a:endParaRPr lang="hr-HR" dirty="0"/>
          </a:p>
          <a:p>
            <a:pPr lvl="1" algn="r"/>
            <a:endParaRPr lang="hr-HR" dirty="0" smtClean="0"/>
          </a:p>
          <a:p>
            <a:pPr lvl="1" algn="r"/>
            <a:endParaRPr lang="hr-HR" dirty="0"/>
          </a:p>
          <a:p>
            <a:pPr lvl="1" algn="r"/>
            <a:r>
              <a:rPr lang="hr-HR" dirty="0" smtClean="0"/>
              <a:t>Irena Eisenkohl Novaković </a:t>
            </a:r>
          </a:p>
          <a:p>
            <a:pPr algn="r"/>
            <a:r>
              <a:rPr lang="hr-HR" dirty="0" smtClean="0"/>
              <a:t>bacc.med.techn.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868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1052736"/>
          </a:xfrm>
        </p:spPr>
        <p:txBody>
          <a:bodyPr/>
          <a:lstStyle/>
          <a:p>
            <a:r>
              <a:rPr lang="hr-HR" cap="all" dirty="0">
                <a:solidFill>
                  <a:srgbClr val="572314"/>
                </a:solidFill>
                <a:effectLst/>
              </a:rPr>
              <a:t>asepsa</a:t>
            </a:r>
            <a:endParaRPr lang="hr-HR" dirty="0">
              <a:solidFill>
                <a:srgbClr val="572314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08720"/>
            <a:ext cx="8316416" cy="594928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hr-HR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hr-HR" sz="2800" dirty="0" smtClean="0"/>
              <a:t>grč</a:t>
            </a:r>
            <a:r>
              <a:rPr lang="hr-HR" sz="2800" dirty="0"/>
              <a:t>. </a:t>
            </a:r>
            <a:r>
              <a:rPr lang="hr-HR" sz="2800" dirty="0" smtClean="0"/>
              <a:t>a = bez</a:t>
            </a:r>
          </a:p>
          <a:p>
            <a:pPr marL="82296" indent="0">
              <a:lnSpc>
                <a:spcPct val="80000"/>
              </a:lnSpc>
              <a:buNone/>
            </a:pPr>
            <a:r>
              <a:rPr lang="hr-HR" sz="2800" dirty="0" smtClean="0"/>
              <a:t>          sepein </a:t>
            </a:r>
            <a:r>
              <a:rPr lang="hr-HR" sz="2800" dirty="0"/>
              <a:t>=</a:t>
            </a:r>
            <a:r>
              <a:rPr lang="hr-HR" sz="2800" dirty="0" smtClean="0"/>
              <a:t> </a:t>
            </a:r>
            <a:r>
              <a:rPr lang="hr-HR" sz="2800" dirty="0"/>
              <a:t>trunuti, </a:t>
            </a:r>
            <a:r>
              <a:rPr lang="hr-HR" sz="2800" dirty="0" smtClean="0"/>
              <a:t>gnjiti</a:t>
            </a:r>
          </a:p>
          <a:p>
            <a:pPr marL="82296" indent="0">
              <a:lnSpc>
                <a:spcPct val="80000"/>
              </a:lnSpc>
              <a:buNone/>
            </a:pPr>
            <a:endParaRPr lang="hr-HR" sz="28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hr-HR" sz="2800" dirty="0" smtClean="0"/>
              <a:t>znači </a:t>
            </a:r>
            <a:r>
              <a:rPr lang="hr-HR" sz="2800" dirty="0"/>
              <a:t>odsustvo </a:t>
            </a:r>
            <a:r>
              <a:rPr lang="hr-HR" sz="2800" dirty="0" smtClean="0"/>
              <a:t>kontaminacije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hr-HR" sz="2800" dirty="0"/>
          </a:p>
          <a:p>
            <a:pPr>
              <a:buFont typeface="Arial" pitchFamily="34" charset="0"/>
              <a:buChar char="•"/>
            </a:pPr>
            <a:r>
              <a:rPr lang="hr-HR" sz="2800" u="sng" dirty="0" smtClean="0"/>
              <a:t>asepsa </a:t>
            </a:r>
            <a:r>
              <a:rPr lang="hr-HR" sz="2800" u="sng" dirty="0"/>
              <a:t>je način rada kojim se u medicini, a osobito u kirurgiji i liječenju rana, isključuje svaka mogućnost vanjske kontaminacije radnog polja i svega što se pri radu </a:t>
            </a:r>
            <a:r>
              <a:rPr lang="hr-HR" sz="2800" u="sng" dirty="0" smtClean="0"/>
              <a:t>upotrebljava</a:t>
            </a:r>
          </a:p>
          <a:p>
            <a:pPr marL="82296" indent="0">
              <a:lnSpc>
                <a:spcPct val="80000"/>
              </a:lnSpc>
              <a:buNone/>
            </a:pPr>
            <a:endParaRPr lang="hr-HR" sz="2800" u="sng" dirty="0"/>
          </a:p>
          <a:p>
            <a:pPr>
              <a:buFont typeface="Arial" pitchFamily="34" charset="0"/>
              <a:buChar char="•"/>
            </a:pPr>
            <a:r>
              <a:rPr lang="hr-HR" sz="2800" u="sng" dirty="0" smtClean="0"/>
              <a:t>asepsu </a:t>
            </a:r>
            <a:r>
              <a:rPr lang="hr-HR" sz="2800" u="sng" dirty="0"/>
              <a:t>postižemo</a:t>
            </a:r>
            <a:r>
              <a:rPr lang="hr-HR" sz="2800" dirty="0"/>
              <a:t> </a:t>
            </a:r>
            <a:r>
              <a:rPr lang="hr-HR" sz="2800" dirty="0" smtClean="0"/>
              <a:t>različitim </a:t>
            </a:r>
            <a:r>
              <a:rPr lang="hr-HR" sz="2800" dirty="0"/>
              <a:t>fizikalnim i kemijskim postupcima – </a:t>
            </a:r>
            <a:r>
              <a:rPr lang="hr-HR" sz="2800" u="sng" dirty="0"/>
              <a:t>sterilizacijom i </a:t>
            </a:r>
            <a:r>
              <a:rPr lang="hr-HR" sz="2800" u="sng" dirty="0" smtClean="0"/>
              <a:t>dezinfekcijom</a:t>
            </a:r>
            <a:endParaRPr lang="hr-HR" sz="2800" u="sng" dirty="0"/>
          </a:p>
        </p:txBody>
      </p:sp>
    </p:spTree>
    <p:extLst>
      <p:ext uri="{BB962C8B-B14F-4D97-AF65-F5344CB8AC3E}">
        <p14:creationId xmlns:p14="http://schemas.microsoft.com/office/powerpoint/2010/main" val="208649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890080" cy="864096"/>
          </a:xfrm>
        </p:spPr>
        <p:txBody>
          <a:bodyPr/>
          <a:lstStyle/>
          <a:p>
            <a:r>
              <a:rPr lang="hr-HR" sz="4400" dirty="0" smtClean="0">
                <a:effectLst/>
              </a:rPr>
              <a:t>Osnovna </a:t>
            </a:r>
            <a:r>
              <a:rPr lang="hr-HR" sz="4400" dirty="0">
                <a:effectLst/>
              </a:rPr>
              <a:t>pravila asepse</a:t>
            </a:r>
            <a:endParaRPr lang="hr-HR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24744"/>
            <a:ext cx="8316416" cy="573325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hr-HR" sz="2400" dirty="0" smtClean="0"/>
          </a:p>
          <a:p>
            <a:pPr>
              <a:buFont typeface="Arial" pitchFamily="34" charset="0"/>
              <a:buChar char="•"/>
            </a:pPr>
            <a:r>
              <a:rPr lang="hr-HR" sz="2800" dirty="0" smtClean="0"/>
              <a:t>brojni </a:t>
            </a:r>
            <a:r>
              <a:rPr lang="hr-HR" sz="2800" u="sng" dirty="0"/>
              <a:t>postupci kojima se ostvaruju</a:t>
            </a:r>
            <a:r>
              <a:rPr lang="hr-HR" sz="2800" dirty="0"/>
              <a:t> (posebno u kirurgiji) </a:t>
            </a:r>
            <a:r>
              <a:rPr lang="hr-HR" sz="2800" u="sng" dirty="0"/>
              <a:t>uvjeti aseptičkog rada</a:t>
            </a:r>
            <a:r>
              <a:rPr lang="hr-HR" sz="2800" dirty="0"/>
              <a:t> mogu se sažeti u </a:t>
            </a:r>
            <a:r>
              <a:rPr lang="hr-HR" sz="2800" u="sng" dirty="0"/>
              <a:t>pet osnovnih pravila asepse</a:t>
            </a:r>
            <a:r>
              <a:rPr lang="hr-HR" sz="2800" dirty="0" smtClean="0"/>
              <a:t>:</a:t>
            </a:r>
          </a:p>
          <a:p>
            <a:pPr marL="82296" indent="0">
              <a:lnSpc>
                <a:spcPct val="80000"/>
              </a:lnSpc>
              <a:buNone/>
            </a:pPr>
            <a:endParaRPr lang="hr-HR" sz="2800" dirty="0"/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hr-HR" dirty="0"/>
              <a:t>priprema </a:t>
            </a:r>
            <a:r>
              <a:rPr lang="hr-HR" dirty="0" smtClean="0"/>
              <a:t>bolesnika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hr-HR" dirty="0"/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hr-HR" dirty="0"/>
              <a:t>priprema </a:t>
            </a:r>
            <a:r>
              <a:rPr lang="hr-HR" dirty="0" smtClean="0"/>
              <a:t>prostora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hr-HR" dirty="0"/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hr-HR" dirty="0"/>
              <a:t>priprema </a:t>
            </a:r>
            <a:r>
              <a:rPr lang="hr-HR" dirty="0" smtClean="0"/>
              <a:t>osoblja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hr-HR" dirty="0"/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hr-HR" dirty="0" smtClean="0"/>
              <a:t>priprema pribora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hr-HR" dirty="0"/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hr-HR" dirty="0"/>
              <a:t>postupak s </a:t>
            </a:r>
            <a:r>
              <a:rPr lang="hr-HR" dirty="0" smtClean="0"/>
              <a:t>„ranom”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8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r>
              <a:rPr lang="hr-HR" dirty="0" smtClean="0">
                <a:effectLst/>
              </a:rPr>
              <a:t>Borba protiv infekcije</a:t>
            </a:r>
            <a:endParaRPr lang="hr-HR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asepsa</a:t>
            </a:r>
          </a:p>
          <a:p>
            <a:endParaRPr lang="hr-HR" dirty="0" smtClean="0"/>
          </a:p>
          <a:p>
            <a:r>
              <a:rPr lang="hr-HR" dirty="0" smtClean="0"/>
              <a:t>antisepsa</a:t>
            </a:r>
          </a:p>
          <a:p>
            <a:endParaRPr lang="hr-HR" dirty="0" smtClean="0"/>
          </a:p>
          <a:p>
            <a:r>
              <a:rPr lang="hr-HR" dirty="0" smtClean="0"/>
              <a:t>dezinfekcija</a:t>
            </a:r>
          </a:p>
          <a:p>
            <a:endParaRPr lang="hr-HR" dirty="0" smtClean="0"/>
          </a:p>
          <a:p>
            <a:r>
              <a:rPr lang="hr-HR" dirty="0" smtClean="0"/>
              <a:t>sterilizacija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388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hr-HR" dirty="0">
                <a:effectLst/>
                <a:latin typeface="Tahoma" pitchFamily="34" charset="0"/>
              </a:rPr>
              <a:t>Borba protiv infekcije</a:t>
            </a:r>
            <a:r>
              <a:rPr lang="hr-HR" dirty="0">
                <a:latin typeface="Tahoma" pitchFamily="34" charset="0"/>
              </a:rPr>
              <a:t/>
            </a:r>
            <a:br>
              <a:rPr lang="hr-HR" dirty="0">
                <a:latin typeface="Tahoma" pitchFamily="34" charset="0"/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836712"/>
            <a:ext cx="8316416" cy="616530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hr-HR" dirty="0" smtClean="0"/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hr-HR" dirty="0" smtClean="0"/>
              <a:t>vrlo </a:t>
            </a:r>
            <a:r>
              <a:rPr lang="hr-HR" dirty="0"/>
              <a:t>je </a:t>
            </a:r>
            <a:r>
              <a:rPr lang="hr-HR" dirty="0" smtClean="0"/>
              <a:t>stara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endParaRPr lang="hr-HR" dirty="0"/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hr-HR" u="sng" dirty="0" smtClean="0"/>
              <a:t>u </a:t>
            </a:r>
            <a:r>
              <a:rPr lang="hr-HR" u="sng" dirty="0"/>
              <a:t>starom Rimu</a:t>
            </a:r>
            <a:r>
              <a:rPr lang="hr-HR" dirty="0"/>
              <a:t> Marcus Terentius Varro </a:t>
            </a:r>
            <a:r>
              <a:rPr lang="hr-HR" u="sng" dirty="0"/>
              <a:t>naslućuje da su mnoge bolesti uzrokovane sićušnim živim </a:t>
            </a:r>
            <a:r>
              <a:rPr lang="hr-HR" u="sng" dirty="0" smtClean="0"/>
              <a:t>bićima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endParaRPr lang="hr-HR" dirty="0"/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hr-HR" dirty="0"/>
              <a:t>staroperzijski znanstvenik </a:t>
            </a:r>
            <a:r>
              <a:rPr lang="hr-HR" u="sng" dirty="0"/>
              <a:t>Rhazes otkriva </a:t>
            </a:r>
            <a:r>
              <a:rPr lang="hr-HR" dirty="0"/>
              <a:t>svojstvo </a:t>
            </a:r>
            <a:r>
              <a:rPr lang="hr-HR" u="sng" dirty="0"/>
              <a:t>alkohola</a:t>
            </a:r>
            <a:r>
              <a:rPr lang="hr-HR" dirty="0"/>
              <a:t>, koji, lokalno primijenjen, sprečava pojavu </a:t>
            </a:r>
            <a:r>
              <a:rPr lang="hr-HR" dirty="0" smtClean="0"/>
              <a:t>bolesti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endParaRPr lang="hr-HR" dirty="0"/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hr-HR" u="sng" dirty="0"/>
              <a:t>p</a:t>
            </a:r>
            <a:r>
              <a:rPr lang="hr-HR" u="sng" dirty="0" smtClean="0"/>
              <a:t>ravi </a:t>
            </a:r>
            <a:r>
              <a:rPr lang="hr-HR" u="sng" dirty="0"/>
              <a:t>znanstveni napredak</a:t>
            </a:r>
            <a:r>
              <a:rPr lang="hr-HR" dirty="0"/>
              <a:t> shvaćanja borbe protiv infekcije </a:t>
            </a:r>
            <a:r>
              <a:rPr lang="hr-HR" u="sng" dirty="0"/>
              <a:t>uvodi </a:t>
            </a:r>
            <a:r>
              <a:rPr lang="hr-HR" u="sng" dirty="0" smtClean="0"/>
              <a:t>francuski kemičar i biolog Louis Pasteur</a:t>
            </a:r>
            <a:r>
              <a:rPr lang="hr-HR" dirty="0" smtClean="0"/>
              <a:t> </a:t>
            </a:r>
            <a:r>
              <a:rPr lang="hr-HR" dirty="0"/>
              <a:t>(</a:t>
            </a:r>
            <a:r>
              <a:rPr lang="hr-HR" dirty="0" smtClean="0"/>
              <a:t>1860.)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6988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1124744"/>
          </a:xfrm>
        </p:spPr>
        <p:txBody>
          <a:bodyPr>
            <a:normAutofit/>
          </a:bodyPr>
          <a:lstStyle/>
          <a:p>
            <a:r>
              <a:rPr lang="hr-HR" sz="3900" dirty="0">
                <a:effectLst/>
                <a:latin typeface="Tahoma" pitchFamily="34" charset="0"/>
              </a:rPr>
              <a:t>Borba protiv infekcije</a:t>
            </a:r>
            <a:endParaRPr lang="hr-HR" sz="39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8244408" cy="580526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hr-HR" dirty="0"/>
              <a:t>Pasteurove spoznaje u kirurgiji primjenjuje engleski kirurg </a:t>
            </a:r>
            <a:r>
              <a:rPr lang="hr-HR" u="sng" dirty="0"/>
              <a:t>Joseph Lister</a:t>
            </a:r>
            <a:r>
              <a:rPr lang="hr-HR" dirty="0"/>
              <a:t> (</a:t>
            </a:r>
            <a:r>
              <a:rPr lang="hr-HR" dirty="0" smtClean="0"/>
              <a:t>1867.) </a:t>
            </a:r>
            <a:r>
              <a:rPr lang="hr-HR" dirty="0"/>
              <a:t>- ispire operacijske rane i zavoje natapa 5% - tnom karbolnom kiselinom, čijem djelovanju izlaže i zrak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hr-HR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hr-HR" dirty="0" smtClean="0"/>
              <a:t>mađarski </a:t>
            </a:r>
            <a:r>
              <a:rPr lang="hr-HR" dirty="0"/>
              <a:t>ginekolog </a:t>
            </a:r>
            <a:r>
              <a:rPr lang="hr-HR" u="sng" dirty="0"/>
              <a:t>Ignaz Philipp Semmelweis</a:t>
            </a:r>
            <a:r>
              <a:rPr lang="hr-HR" dirty="0"/>
              <a:t> </a:t>
            </a:r>
            <a:r>
              <a:rPr lang="hr-HR" u="sng" dirty="0"/>
              <a:t>uvodi obvezno pranje ruku</a:t>
            </a:r>
            <a:r>
              <a:rPr lang="hr-HR" dirty="0"/>
              <a:t> osoblja u bolnici u Beču (smanjuje smrtnost hospitaliziranih bolesnika</a:t>
            </a:r>
            <a:r>
              <a:rPr lang="hr-HR" dirty="0" smtClean="0"/>
              <a:t>)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hr-HR" dirty="0" smtClean="0"/>
              <a:t>opazio </a:t>
            </a:r>
            <a:r>
              <a:rPr lang="hr-HR" dirty="0"/>
              <a:t>je neobično veliku smrtnost žena pri porodu</a:t>
            </a:r>
            <a:r>
              <a:rPr lang="hr-HR" dirty="0" smtClean="0"/>
              <a:t>, a </a:t>
            </a:r>
            <a:r>
              <a:rPr lang="hr-HR" dirty="0"/>
              <a:t>kolege liječnike nikako nije mogao uvjeriti u ispravnost svojih </a:t>
            </a:r>
            <a:r>
              <a:rPr lang="hr-HR" dirty="0" smtClean="0"/>
              <a:t>postavki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131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567"/>
            <a:ext cx="810039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92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0"/>
            <a:ext cx="810039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282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r>
              <a:rPr lang="hr-HR" dirty="0">
                <a:effectLst/>
                <a:latin typeface="Tahoma" pitchFamily="34" charset="0"/>
              </a:rPr>
              <a:t>Borba protiv infekcije</a:t>
            </a:r>
            <a:endParaRPr lang="hr-HR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s </a:t>
            </a:r>
            <a:r>
              <a:rPr lang="hr-HR" dirty="0"/>
              <a:t>vremenom antisepsa, asepsa, dezinfekcija i sterilizacija postaju obvezni u radu medicinskih djelatnika</a:t>
            </a:r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8975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980728"/>
          </a:xfrm>
        </p:spPr>
        <p:txBody>
          <a:bodyPr>
            <a:normAutofit/>
          </a:bodyPr>
          <a:lstStyle/>
          <a:p>
            <a:pPr algn="l"/>
            <a:r>
              <a:rPr lang="hr-HR" cap="all" dirty="0" smtClean="0">
                <a:effectLst/>
              </a:rPr>
              <a:t>antisepsa</a:t>
            </a:r>
            <a:endParaRPr lang="hr-HR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80728"/>
            <a:ext cx="8316416" cy="6021288"/>
          </a:xfrm>
        </p:spPr>
        <p:txBody>
          <a:bodyPr>
            <a:normAutofit fontScale="85000" lnSpcReduction="10000"/>
          </a:bodyPr>
          <a:lstStyle/>
          <a:p>
            <a:r>
              <a:rPr lang="hr-HR" dirty="0"/>
              <a:t>grč. anti = protiv</a:t>
            </a:r>
          </a:p>
          <a:p>
            <a:pPr marL="82296" indent="0">
              <a:buNone/>
            </a:pPr>
            <a:r>
              <a:rPr lang="hr-HR" dirty="0"/>
              <a:t>          sepein = trunuti, gnjiti</a:t>
            </a:r>
          </a:p>
          <a:p>
            <a:r>
              <a:rPr lang="hr-HR" dirty="0"/>
              <a:t>lat. antisepsis – protiv </a:t>
            </a:r>
            <a:r>
              <a:rPr lang="hr-HR" dirty="0" smtClean="0"/>
              <a:t>sepse</a:t>
            </a:r>
          </a:p>
          <a:p>
            <a:endParaRPr lang="hr-HR" dirty="0"/>
          </a:p>
          <a:p>
            <a:pPr>
              <a:lnSpc>
                <a:spcPct val="90000"/>
              </a:lnSpc>
            </a:pPr>
            <a:r>
              <a:rPr lang="hr-HR" dirty="0" smtClean="0"/>
              <a:t>je </a:t>
            </a:r>
            <a:r>
              <a:rPr lang="hr-HR" dirty="0"/>
              <a:t>u medicini prvobitno borba protiv </a:t>
            </a:r>
            <a:r>
              <a:rPr lang="hr-HR" dirty="0" smtClean="0"/>
              <a:t>truljenja</a:t>
            </a:r>
          </a:p>
          <a:p>
            <a:pPr>
              <a:lnSpc>
                <a:spcPct val="90000"/>
              </a:lnSpc>
            </a:pPr>
            <a:endParaRPr lang="hr-HR" dirty="0"/>
          </a:p>
          <a:p>
            <a:pPr>
              <a:lnSpc>
                <a:spcPct val="120000"/>
              </a:lnSpc>
            </a:pPr>
            <a:r>
              <a:rPr lang="hr-HR" dirty="0"/>
              <a:t>naziv u kirurgiji za postupak koji se primjenjivao u drugoj polovici 19. stoljeća pri liječenju otvorenih prijeloma kostiju i gnojnih </a:t>
            </a:r>
            <a:r>
              <a:rPr lang="hr-HR" dirty="0" smtClean="0"/>
              <a:t>rana</a:t>
            </a:r>
          </a:p>
          <a:p>
            <a:pPr>
              <a:lnSpc>
                <a:spcPct val="90000"/>
              </a:lnSpc>
            </a:pPr>
            <a:endParaRPr lang="hr-HR" dirty="0"/>
          </a:p>
          <a:p>
            <a:pPr>
              <a:lnSpc>
                <a:spcPct val="120000"/>
              </a:lnSpc>
            </a:pPr>
            <a:r>
              <a:rPr lang="hr-HR" dirty="0" smtClean="0"/>
              <a:t>danas </a:t>
            </a:r>
            <a:r>
              <a:rPr lang="hr-HR" dirty="0"/>
              <a:t>je </a:t>
            </a:r>
            <a:r>
              <a:rPr lang="hr-HR" u="sng" dirty="0"/>
              <a:t>antisepsa postupak kojem je cilj suzbijanje infekcije i uništavanje mikroorganizama na instrumentima, koži, ranama, predmetima</a:t>
            </a:r>
            <a:r>
              <a:rPr lang="hr-HR" u="sng" dirty="0" smtClean="0"/>
              <a:t>…</a:t>
            </a:r>
          </a:p>
          <a:p>
            <a:pPr>
              <a:lnSpc>
                <a:spcPct val="90000"/>
              </a:lnSpc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9917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/>
              </a:rPr>
              <a:t>Antiseptik</a:t>
            </a:r>
            <a:endParaRPr lang="hr-HR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endParaRPr lang="hr-HR" u="sng" dirty="0"/>
          </a:p>
          <a:p>
            <a:pPr>
              <a:lnSpc>
                <a:spcPct val="120000"/>
              </a:lnSpc>
            </a:pPr>
            <a:r>
              <a:rPr lang="hr-HR" u="sng" dirty="0" smtClean="0"/>
              <a:t>kemijsko </a:t>
            </a:r>
            <a:r>
              <a:rPr lang="hr-HR" u="sng" dirty="0"/>
              <a:t>sredstvo koje sprečava razvoj mikroorganizama (uporaba na koži, živom tkivu</a:t>
            </a:r>
            <a:r>
              <a:rPr lang="hr-HR" u="sng" dirty="0" smtClean="0"/>
              <a:t>)</a:t>
            </a:r>
          </a:p>
          <a:p>
            <a:pPr>
              <a:lnSpc>
                <a:spcPct val="120000"/>
              </a:lnSpc>
            </a:pPr>
            <a:endParaRPr lang="hr-HR" dirty="0"/>
          </a:p>
          <a:p>
            <a:pPr>
              <a:lnSpc>
                <a:spcPct val="120000"/>
              </a:lnSpc>
            </a:pPr>
            <a:r>
              <a:rPr lang="hr-HR" dirty="0"/>
              <a:t>antiseptici koji se danas primjenjuju u praksi često imaju dezinficirajuće djelovanje</a:t>
            </a:r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817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1041</TotalTime>
  <Words>343</Words>
  <Application>Microsoft Office PowerPoint</Application>
  <PresentationFormat>On-screen Show (4:3)</PresentationFormat>
  <Paragraphs>72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Postupci za zaštitu od infekcije</vt:lpstr>
      <vt:lpstr>Borba protiv infekcije</vt:lpstr>
      <vt:lpstr>Borba protiv infekcije </vt:lpstr>
      <vt:lpstr>Borba protiv infekcije</vt:lpstr>
      <vt:lpstr>PowerPoint Presentation</vt:lpstr>
      <vt:lpstr>PowerPoint Presentation</vt:lpstr>
      <vt:lpstr>Borba protiv infekcije</vt:lpstr>
      <vt:lpstr>antisepsa</vt:lpstr>
      <vt:lpstr>Antiseptik</vt:lpstr>
      <vt:lpstr>asepsa</vt:lpstr>
      <vt:lpstr>Osnovna pravila asepse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Postupci za zaštitu od infekcije</dc:title>
  <dc:creator>Irena Eisenkohl</dc:creator>
  <cp:lastModifiedBy>Irena Eisenkohl</cp:lastModifiedBy>
  <cp:revision>96</cp:revision>
  <dcterms:created xsi:type="dcterms:W3CDTF">2014-10-27T11:41:10Z</dcterms:created>
  <dcterms:modified xsi:type="dcterms:W3CDTF">2015-01-30T01:28:51Z</dcterms:modified>
</cp:coreProperties>
</file>