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72" r:id="rId4"/>
    <p:sldId id="263" r:id="rId5"/>
    <p:sldId id="264" r:id="rId6"/>
    <p:sldId id="265" r:id="rId7"/>
    <p:sldId id="266" r:id="rId8"/>
    <p:sldId id="267" r:id="rId9"/>
    <p:sldId id="261" r:id="rId10"/>
    <p:sldId id="262" r:id="rId11"/>
    <p:sldId id="258" r:id="rId12"/>
    <p:sldId id="259" r:id="rId13"/>
    <p:sldId id="25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2F7A3D-8267-4198-94A1-EB4A8064AC43}" type="datetimeFigureOut">
              <a:rPr lang="hr-HR" smtClean="0"/>
              <a:t>3.12.2014.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B66C79-54B8-4A2B-8D79-34160992E93A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5112568" cy="1656184"/>
          </a:xfrm>
        </p:spPr>
        <p:txBody>
          <a:bodyPr>
            <a:normAutofit fontScale="70000" lnSpcReduction="20000"/>
          </a:bodyPr>
          <a:lstStyle/>
          <a:p>
            <a:r>
              <a:rPr lang="hr-HR" sz="1800" dirty="0" smtClean="0"/>
              <a:t>             </a:t>
            </a:r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 smtClean="0"/>
          </a:p>
          <a:p>
            <a:endParaRPr lang="hr-HR" sz="1800" dirty="0"/>
          </a:p>
          <a:p>
            <a:pPr algn="r"/>
            <a:r>
              <a:rPr lang="hr-HR" sz="1800" dirty="0" smtClean="0"/>
              <a:t>   </a:t>
            </a:r>
            <a:r>
              <a:rPr lang="hr-HR" sz="1800" dirty="0"/>
              <a:t>Irena Eisenkohl </a:t>
            </a:r>
            <a:r>
              <a:rPr lang="hr-HR" sz="1800" dirty="0" smtClean="0"/>
              <a:t>Novaković </a:t>
            </a:r>
            <a:endParaRPr lang="hr-HR" sz="1800" dirty="0"/>
          </a:p>
          <a:p>
            <a:pPr algn="r"/>
            <a:r>
              <a:rPr lang="hr-HR" sz="1800" dirty="0"/>
              <a:t>bacc.med.techn.</a:t>
            </a:r>
          </a:p>
          <a:p>
            <a:endParaRPr lang="hr-HR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</a:t>
            </a:r>
            <a:r>
              <a:rPr lang="hr-HR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sobna higijena</a:t>
            </a:r>
            <a:endParaRPr lang="hr-HR" sz="6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Subcutis/hypodermis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028" y="1412776"/>
            <a:ext cx="8503920" cy="5292080"/>
          </a:xfrm>
        </p:spPr>
        <p:txBody>
          <a:bodyPr/>
          <a:lstStyle/>
          <a:p>
            <a:r>
              <a:rPr lang="hr-HR" dirty="0" smtClean="0"/>
              <a:t>potkožno masno </a:t>
            </a:r>
            <a:r>
              <a:rPr lang="hr-HR" dirty="0"/>
              <a:t>tkivo - podkožje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8" y="1986280"/>
            <a:ext cx="7478742" cy="46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Funkcije kože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osjetna/senzitivna</a:t>
            </a:r>
          </a:p>
          <a:p>
            <a:endParaRPr lang="hr-HR" dirty="0" smtClean="0"/>
          </a:p>
          <a:p>
            <a:r>
              <a:rPr lang="hr-HR" dirty="0" smtClean="0"/>
              <a:t>zaštitna funkcija</a:t>
            </a:r>
          </a:p>
          <a:p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ermoregulacijska</a:t>
            </a:r>
          </a:p>
          <a:p>
            <a:endParaRPr lang="hr-HR" dirty="0" smtClean="0"/>
          </a:p>
          <a:p>
            <a:r>
              <a:rPr lang="hr-HR" dirty="0"/>
              <a:t>e</a:t>
            </a:r>
            <a:r>
              <a:rPr lang="hr-HR" dirty="0" smtClean="0"/>
              <a:t>kskretorna/izlučivanje</a:t>
            </a:r>
          </a:p>
        </p:txBody>
      </p:sp>
    </p:spTree>
    <p:extLst>
      <p:ext uri="{BB962C8B-B14F-4D97-AF65-F5344CB8AC3E}">
        <p14:creationId xmlns:p14="http://schemas.microsoft.com/office/powerpoint/2010/main" val="19016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Osjetna funkcija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hr-HR" dirty="0" smtClean="0"/>
              <a:t>toplo</a:t>
            </a:r>
          </a:p>
          <a:p>
            <a:endParaRPr lang="hr-HR" dirty="0" smtClean="0"/>
          </a:p>
          <a:p>
            <a:r>
              <a:rPr lang="hr-HR" dirty="0"/>
              <a:t>h</a:t>
            </a:r>
            <a:r>
              <a:rPr lang="hr-HR" dirty="0" smtClean="0"/>
              <a:t>ladno</a:t>
            </a:r>
          </a:p>
          <a:p>
            <a:endParaRPr lang="hr-HR" dirty="0" smtClean="0"/>
          </a:p>
          <a:p>
            <a:r>
              <a:rPr lang="hr-HR" dirty="0"/>
              <a:t>b</a:t>
            </a:r>
            <a:r>
              <a:rPr lang="hr-HR" dirty="0" smtClean="0"/>
              <a:t>ol</a:t>
            </a:r>
          </a:p>
          <a:p>
            <a:endParaRPr lang="hr-HR" dirty="0" smtClean="0"/>
          </a:p>
          <a:p>
            <a:r>
              <a:rPr lang="hr-HR" dirty="0"/>
              <a:t>d</a:t>
            </a:r>
            <a:r>
              <a:rPr lang="hr-HR" dirty="0" smtClean="0"/>
              <a:t>odir</a:t>
            </a:r>
          </a:p>
          <a:p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 svim slojevima kože imamo ogranke živčanih vlakana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0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Zaštitna funkcija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03920" cy="5430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Štiti od: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r>
              <a:rPr lang="hr-HR" dirty="0" smtClean="0"/>
              <a:t>mehaničkih povreda</a:t>
            </a:r>
          </a:p>
          <a:p>
            <a:r>
              <a:rPr lang="hr-HR" dirty="0"/>
              <a:t>k</a:t>
            </a:r>
            <a:r>
              <a:rPr lang="hr-HR" dirty="0" smtClean="0"/>
              <a:t>emijskih povreda</a:t>
            </a:r>
          </a:p>
          <a:p>
            <a:r>
              <a:rPr lang="hr-HR" dirty="0"/>
              <a:t>b</a:t>
            </a:r>
            <a:r>
              <a:rPr lang="hr-HR" dirty="0" smtClean="0"/>
              <a:t>ioloških povreda</a:t>
            </a:r>
          </a:p>
          <a:p>
            <a:r>
              <a:rPr lang="hr-HR" dirty="0" smtClean="0"/>
              <a:t>UV zraka</a:t>
            </a:r>
          </a:p>
          <a:p>
            <a:endParaRPr lang="hr-HR" dirty="0"/>
          </a:p>
          <a:p>
            <a:r>
              <a:rPr lang="hr-HR" dirty="0"/>
              <a:t>z</a:t>
            </a:r>
            <a:r>
              <a:rPr lang="hr-HR" dirty="0" smtClean="0"/>
              <a:t>noj, loj, podkožno masno tkivo, rožnate stanice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zljeda kože </a:t>
            </a:r>
            <a:r>
              <a:rPr lang="hr-HR" dirty="0" smtClean="0">
                <a:latin typeface="Calibri"/>
              </a:rPr>
              <a:t>→ ulazna vrata za infekciju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83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Termoregulacija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/>
              <a:t>održavanje stalne tjelesne temperature od 36-37°C (normotermija – normalna tjelesna temperatura)</a:t>
            </a:r>
          </a:p>
          <a:p>
            <a:endParaRPr lang="hr-HR" dirty="0" smtClean="0"/>
          </a:p>
          <a:p>
            <a:r>
              <a:rPr lang="hr-HR" dirty="0" smtClean="0"/>
              <a:t>vazokonstrikcija→ stiskanje krvnih žila (čuvamo toplinu)</a:t>
            </a:r>
          </a:p>
          <a:p>
            <a:r>
              <a:rPr lang="hr-HR" dirty="0" smtClean="0"/>
              <a:t>vazodilatacija→ širenje krvnih žila (odavanje topline)</a:t>
            </a:r>
          </a:p>
          <a:p>
            <a:endParaRPr lang="hr-HR" dirty="0" smtClean="0"/>
          </a:p>
          <a:p>
            <a:r>
              <a:rPr lang="hr-HR" dirty="0" smtClean="0"/>
              <a:t>žlijezde </a:t>
            </a:r>
            <a:r>
              <a:rPr lang="hr-HR" dirty="0" smtClean="0"/>
              <a:t>znojnice </a:t>
            </a:r>
          </a:p>
          <a:p>
            <a:r>
              <a:rPr lang="hr-HR" dirty="0"/>
              <a:t>z</a:t>
            </a:r>
            <a:r>
              <a:rPr lang="hr-HR" dirty="0" smtClean="0"/>
              <a:t>noj nas hladi</a:t>
            </a:r>
          </a:p>
          <a:p>
            <a:r>
              <a:rPr lang="hr-HR" dirty="0"/>
              <a:t>s</a:t>
            </a:r>
            <a:r>
              <a:rPr lang="hr-HR" dirty="0" smtClean="0"/>
              <a:t>astav znoja: voda, sol, štetne tvari- otrovi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42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Ekskretorna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žljezde znojnice i lojnice</a:t>
            </a:r>
          </a:p>
          <a:p>
            <a:endParaRPr lang="hr-HR" dirty="0" smtClean="0"/>
          </a:p>
          <a:p>
            <a:r>
              <a:rPr lang="hr-HR" dirty="0"/>
              <a:t>znoj nas </a:t>
            </a:r>
            <a:r>
              <a:rPr lang="hr-HR" dirty="0" smtClean="0"/>
              <a:t>hladi</a:t>
            </a:r>
          </a:p>
          <a:p>
            <a:r>
              <a:rPr lang="hr-HR" dirty="0" smtClean="0"/>
              <a:t>loj podmazuje kožu i daje joj elastičnost</a:t>
            </a:r>
          </a:p>
          <a:p>
            <a:endParaRPr lang="hr-HR" dirty="0" smtClean="0"/>
          </a:p>
          <a:p>
            <a:r>
              <a:rPr lang="hr-HR" dirty="0"/>
              <a:t>b</a:t>
            </a:r>
            <a:r>
              <a:rPr lang="hr-HR" dirty="0" smtClean="0"/>
              <a:t>ez loja koža bi bila suha i ispucana- ragade</a:t>
            </a:r>
            <a:r>
              <a:rPr lang="hr-HR" dirty="0" smtClean="0">
                <a:latin typeface="Calibri"/>
              </a:rPr>
              <a:t>→</a:t>
            </a:r>
            <a:r>
              <a:rPr lang="hr-HR" dirty="0" smtClean="0"/>
              <a:t>ulazno mjesto za mikroorganizme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0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Osnovne higijenske navike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373216"/>
          </a:xfrm>
        </p:spPr>
        <p:txBody>
          <a:bodyPr>
            <a:normAutofit lnSpcReduction="10000"/>
          </a:bodyPr>
          <a:lstStyle/>
          <a:p>
            <a:r>
              <a:rPr lang="hr-HR" u="sng" dirty="0"/>
              <a:t>o</a:t>
            </a:r>
            <a:r>
              <a:rPr lang="hr-HR" u="sng" dirty="0" smtClean="0"/>
              <a:t>državanje čistoće tijela</a:t>
            </a:r>
            <a:r>
              <a:rPr lang="hr-HR" dirty="0" smtClean="0"/>
              <a:t> (pranje, kupanje, tuširanje, češljanje, šišanje)</a:t>
            </a:r>
          </a:p>
          <a:p>
            <a:endParaRPr lang="hr-HR" dirty="0" smtClean="0"/>
          </a:p>
          <a:p>
            <a:r>
              <a:rPr lang="hr-HR" u="sng" dirty="0"/>
              <a:t>n</a:t>
            </a:r>
            <a:r>
              <a:rPr lang="hr-HR" u="sng" dirty="0" smtClean="0"/>
              <a:t>ošenje pravilne odjeće i obuće</a:t>
            </a:r>
          </a:p>
          <a:p>
            <a:endParaRPr lang="hr-HR" u="sng" dirty="0" smtClean="0"/>
          </a:p>
          <a:p>
            <a:r>
              <a:rPr lang="hr-HR" u="sng" dirty="0"/>
              <a:t>p</a:t>
            </a:r>
            <a:r>
              <a:rPr lang="hr-HR" u="sng" dirty="0" smtClean="0"/>
              <a:t>odizanje otpornosti organizma </a:t>
            </a:r>
            <a:r>
              <a:rPr lang="hr-HR" dirty="0" smtClean="0"/>
              <a:t>(pravilna prehrana, tjelovježba, sport, rekreacija, pravilno kupanje i sunčanje, boravak na svježem zraku)</a:t>
            </a:r>
          </a:p>
          <a:p>
            <a:endParaRPr lang="hr-HR" dirty="0" smtClean="0"/>
          </a:p>
          <a:p>
            <a:r>
              <a:rPr lang="hr-HR" u="sng" dirty="0"/>
              <a:t>č</a:t>
            </a:r>
            <a:r>
              <a:rPr lang="hr-HR" u="sng" dirty="0" smtClean="0"/>
              <a:t>uvanje od štetnih utjecaja okoline </a:t>
            </a:r>
            <a:r>
              <a:rPr lang="hr-HR" dirty="0" smtClean="0"/>
              <a:t>(mikroorganizmi, UV zrake-sunce, smog, štetni plinovi, alergeni, kiša, snijeg, tuča)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13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Razlozi za održavanje osobne higijene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/>
          <a:lstStyle/>
          <a:p>
            <a:endParaRPr lang="hr-HR" dirty="0" smtClean="0"/>
          </a:p>
          <a:p>
            <a:r>
              <a:rPr lang="hr-HR" u="sng" dirty="0" smtClean="0"/>
              <a:t>fiziološki</a:t>
            </a:r>
            <a:r>
              <a:rPr lang="hr-HR" dirty="0" smtClean="0"/>
              <a:t>- da se održe normalne/fiziološke funkcije kože</a:t>
            </a:r>
          </a:p>
          <a:p>
            <a:endParaRPr lang="hr-HR" dirty="0" smtClean="0"/>
          </a:p>
          <a:p>
            <a:r>
              <a:rPr lang="hr-HR" u="sng" dirty="0"/>
              <a:t>k</a:t>
            </a:r>
            <a:r>
              <a:rPr lang="hr-HR" u="sng" dirty="0" smtClean="0"/>
              <a:t>ulturno-estetski </a:t>
            </a:r>
            <a:r>
              <a:rPr lang="hr-HR" dirty="0" smtClean="0"/>
              <a:t>–da budemo prihvaćeni u okolini</a:t>
            </a:r>
          </a:p>
          <a:p>
            <a:endParaRPr lang="hr-HR" u="sng" dirty="0" smtClean="0"/>
          </a:p>
          <a:p>
            <a:r>
              <a:rPr lang="hr-HR" u="sng" dirty="0" smtClean="0"/>
              <a:t>higijensko-epidemiološki </a:t>
            </a:r>
            <a:r>
              <a:rPr lang="hr-HR" dirty="0" smtClean="0"/>
              <a:t>–spriječavamo pojavu i razvoj bolesti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6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4320480"/>
          </a:xfrm>
        </p:spPr>
        <p:txBody>
          <a:bodyPr>
            <a:normAutofit/>
          </a:bodyPr>
          <a:lstStyle/>
          <a:p>
            <a:pPr marL="379476" indent="-342900" algn="l">
              <a:buFont typeface="Arial" pitchFamily="34" charset="0"/>
              <a:buChar char="•"/>
            </a:pPr>
            <a:endParaRPr lang="hr-HR" sz="2700" b="0" cap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79476" indent="-342900" algn="l">
              <a:buFont typeface="Arial" pitchFamily="34" charset="0"/>
              <a:buChar char="•"/>
            </a:pPr>
            <a:r>
              <a:rPr lang="hr-HR" sz="27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nauka o zdravlju, o očuvanju i unaprijeđenju zdravlja</a:t>
            </a:r>
          </a:p>
          <a:p>
            <a:pPr marL="379476" indent="-342900" algn="l">
              <a:buFont typeface="Arial" pitchFamily="34" charset="0"/>
              <a:buChar char="•"/>
            </a:pPr>
            <a:endParaRPr lang="hr-HR" sz="2700" b="0" cap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79476" indent="-342900" algn="l">
              <a:buFont typeface="Arial" pitchFamily="34" charset="0"/>
              <a:buChar char="•"/>
            </a:pPr>
            <a:r>
              <a:rPr lang="hr-HR" sz="27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osobna higijena – dio higijene</a:t>
            </a:r>
          </a:p>
          <a:p>
            <a:pPr marL="379476" indent="-342900" algn="l">
              <a:buFont typeface="Arial" pitchFamily="34" charset="0"/>
              <a:buChar char="•"/>
            </a:pPr>
            <a:endParaRPr lang="hr-HR" sz="2700" b="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79476" indent="-342900" algn="l">
              <a:buFont typeface="Arial" pitchFamily="34" charset="0"/>
              <a:buChar char="•"/>
            </a:pPr>
            <a:r>
              <a:rPr lang="hr-HR" sz="2700" b="0" cap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održavanje osobne higijene – čistoća tijela i sredine u kojoj boravimo</a:t>
            </a:r>
          </a:p>
          <a:p>
            <a:pPr marL="379476" indent="-342900" algn="l">
              <a:buFont typeface="Arial" pitchFamily="34" charset="0"/>
              <a:buChar char="•"/>
            </a:pPr>
            <a:endParaRPr lang="hr-HR" sz="2700" b="0" cap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79476" indent="-342900" algn="l">
              <a:buFont typeface="Arial" pitchFamily="34" charset="0"/>
              <a:buChar char="•"/>
            </a:pPr>
            <a:endParaRPr lang="hr-HR" dirty="0" smtClean="0"/>
          </a:p>
          <a:p>
            <a:pPr marL="379476" indent="-342900">
              <a:buFont typeface="Arial" pitchFamily="34" charset="0"/>
              <a:buChar char="•"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5150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Higijena</a:t>
            </a:r>
            <a:r>
              <a:rPr lang="hr-HR" dirty="0" smtClean="0"/>
              <a:t>  </a:t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91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Održavanje </a:t>
            </a:r>
            <a:r>
              <a:rPr lang="hr-H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osobne higijene – čistoća tijela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5220072"/>
          </a:xfrm>
        </p:spPr>
        <p:txBody>
          <a:bodyPr>
            <a:normAutofit/>
          </a:bodyPr>
          <a:lstStyle/>
          <a:p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postupci</a:t>
            </a:r>
            <a:r>
              <a:rPr lang="hr-H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održavanja </a:t>
            </a:r>
            <a:r>
              <a:rPr lang="hr-H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osobne higijene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provode se:</a:t>
            </a:r>
          </a:p>
          <a:p>
            <a:endParaRPr lang="hr-HR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svakodnevno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→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dnevna njega</a:t>
            </a:r>
          </a:p>
          <a:p>
            <a:pPr>
              <a:buFontTx/>
              <a:buChar char="-"/>
            </a:pPr>
            <a:r>
              <a:rPr lang="hr-H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iše puta dnevno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→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djelomična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njega</a:t>
            </a:r>
          </a:p>
          <a:p>
            <a:pPr>
              <a:buFontTx/>
              <a:buChar char="-"/>
            </a:pPr>
            <a:r>
              <a:rPr lang="hr-H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ovremeno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</a:rPr>
              <a:t>→ </a:t>
            </a: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povremena njega</a:t>
            </a:r>
          </a:p>
          <a:p>
            <a:pPr>
              <a:buFontTx/>
              <a:buChar char="-"/>
            </a:pPr>
            <a:endParaRPr lang="hr-HR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podjela njege: 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može biti dnevna, djelomična i povremena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04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83880" cy="936104"/>
          </a:xfrm>
        </p:spPr>
        <p:txBody>
          <a:bodyPr>
            <a:normAutofit/>
          </a:bodyPr>
          <a:lstStyle/>
          <a:p>
            <a:r>
              <a:rPr lang="hr-HR" dirty="0" smtClean="0"/>
              <a:t>Dnevna njega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zubi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do pojasa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genitalija</a:t>
            </a:r>
          </a:p>
          <a:p>
            <a:endParaRPr lang="hr-HR" dirty="0" smtClean="0"/>
          </a:p>
          <a:p>
            <a:r>
              <a:rPr lang="hr-HR" dirty="0"/>
              <a:t>č</a:t>
            </a:r>
            <a:r>
              <a:rPr lang="hr-HR" dirty="0" smtClean="0"/>
              <a:t>ešljanje</a:t>
            </a:r>
          </a:p>
          <a:p>
            <a:endParaRPr lang="hr-HR" dirty="0" smtClean="0"/>
          </a:p>
          <a:p>
            <a:r>
              <a:rPr lang="hr-HR" dirty="0" smtClean="0"/>
              <a:t>tuširanje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73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Djelomična njega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ranje zubi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ruku</a:t>
            </a:r>
          </a:p>
          <a:p>
            <a:endParaRPr lang="hr-HR" dirty="0" smtClean="0"/>
          </a:p>
          <a:p>
            <a:r>
              <a:rPr lang="hr-HR" dirty="0"/>
              <a:t>č</a:t>
            </a:r>
            <a:r>
              <a:rPr lang="hr-HR" dirty="0" smtClean="0"/>
              <a:t>ešljanje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nogu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genitalija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04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Povremena njega bolesnika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k</a:t>
            </a:r>
            <a:r>
              <a:rPr lang="hr-HR" dirty="0" smtClean="0"/>
              <a:t>upanje bolesnika u krevetu ili kadi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ranje kose</a:t>
            </a:r>
          </a:p>
          <a:p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odrezivanje noktiju</a:t>
            </a:r>
          </a:p>
          <a:p>
            <a:endParaRPr lang="hr-HR" dirty="0" smtClean="0"/>
          </a:p>
          <a:p>
            <a:r>
              <a:rPr lang="hr-HR" dirty="0"/>
              <a:t>b</a:t>
            </a:r>
            <a:r>
              <a:rPr lang="hr-HR" dirty="0" smtClean="0"/>
              <a:t>rijanje</a:t>
            </a:r>
          </a:p>
          <a:p>
            <a:endParaRPr lang="hr-HR" dirty="0" smtClean="0"/>
          </a:p>
          <a:p>
            <a:r>
              <a:rPr lang="hr-HR" dirty="0" smtClean="0"/>
              <a:t>šišanje</a:t>
            </a:r>
          </a:p>
          <a:p>
            <a:endParaRPr lang="hr-HR" dirty="0" smtClean="0"/>
          </a:p>
          <a:p>
            <a:r>
              <a:rPr lang="hr-HR" dirty="0" smtClean="0"/>
              <a:t>depilacija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84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Koža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84976" cy="5517232"/>
          </a:xfrm>
        </p:spPr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ajveći organ tijela</a:t>
            </a:r>
          </a:p>
          <a:p>
            <a:r>
              <a:rPr lang="hr-HR" dirty="0"/>
              <a:t>i</a:t>
            </a:r>
            <a:r>
              <a:rPr lang="hr-HR" dirty="0" smtClean="0"/>
              <a:t>ma tri sloja</a:t>
            </a:r>
          </a:p>
          <a:p>
            <a:r>
              <a:rPr lang="hr-HR" u="sng" dirty="0" smtClean="0"/>
              <a:t>epidermis</a:t>
            </a:r>
          </a:p>
          <a:p>
            <a:r>
              <a:rPr lang="hr-HR" u="sng" dirty="0" smtClean="0"/>
              <a:t>dermis/cutis</a:t>
            </a:r>
          </a:p>
          <a:p>
            <a:r>
              <a:rPr lang="hr-HR" u="sng" dirty="0"/>
              <a:t>s</a:t>
            </a:r>
            <a:r>
              <a:rPr lang="hr-HR" u="sng" dirty="0" smtClean="0"/>
              <a:t>ubcutis</a:t>
            </a:r>
          </a:p>
          <a:p>
            <a:pPr marL="0" indent="0">
              <a:buNone/>
            </a:pPr>
            <a:r>
              <a:rPr lang="hr-HR" dirty="0" smtClean="0"/>
              <a:t>    </a:t>
            </a:r>
            <a:r>
              <a:rPr lang="hr-HR" u="sng" dirty="0" smtClean="0"/>
              <a:t>/hypodermis</a:t>
            </a:r>
            <a:endParaRPr lang="hr-HR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17562"/>
            <a:ext cx="6235893" cy="452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Epidermis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/>
          <a:lstStyle/>
          <a:p>
            <a:r>
              <a:rPr lang="hr-HR" dirty="0"/>
              <a:t>površinski </a:t>
            </a:r>
            <a:r>
              <a:rPr lang="hr-HR" dirty="0" smtClean="0"/>
              <a:t>sloj</a:t>
            </a:r>
          </a:p>
          <a:p>
            <a:endParaRPr lang="hr-HR" dirty="0"/>
          </a:p>
          <a:p>
            <a:r>
              <a:rPr lang="hr-HR" dirty="0" smtClean="0"/>
              <a:t>građen je od epitelnog tkiva</a:t>
            </a:r>
          </a:p>
          <a:p>
            <a:endParaRPr lang="hr-HR" dirty="0" smtClean="0"/>
          </a:p>
          <a:p>
            <a:r>
              <a:rPr lang="hr-HR" dirty="0"/>
              <a:t>n</a:t>
            </a:r>
            <a:r>
              <a:rPr lang="hr-HR" dirty="0" smtClean="0"/>
              <a:t>a vrhu su rožnate stanice – mrtve stanice</a:t>
            </a:r>
          </a:p>
          <a:p>
            <a:endParaRPr lang="hr-HR" dirty="0" smtClean="0"/>
          </a:p>
          <a:p>
            <a:r>
              <a:rPr lang="hr-HR" dirty="0"/>
              <a:t>i</a:t>
            </a:r>
            <a:r>
              <a:rPr lang="hr-HR" dirty="0" smtClean="0"/>
              <a:t>spod je sloj živih stanica</a:t>
            </a:r>
          </a:p>
          <a:p>
            <a:endParaRPr lang="hr-HR" dirty="0" smtClean="0"/>
          </a:p>
          <a:p>
            <a:r>
              <a:rPr lang="hr-HR" dirty="0" smtClean="0"/>
              <a:t>pigment melanin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92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/>
          </a:bodyPr>
          <a:lstStyle/>
          <a:p>
            <a:r>
              <a:rPr lang="hr-HR" dirty="0" smtClean="0"/>
              <a:t>Dermis/cutis - srednji </a:t>
            </a:r>
            <a:r>
              <a:rPr lang="hr-HR" dirty="0"/>
              <a:t>sloj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g</a:t>
            </a:r>
            <a:r>
              <a:rPr lang="hr-HR" dirty="0" smtClean="0"/>
              <a:t>rađen je od vezivnog tkiva</a:t>
            </a:r>
          </a:p>
          <a:p>
            <a:endParaRPr lang="hr-HR" dirty="0" smtClean="0"/>
          </a:p>
          <a:p>
            <a:r>
              <a:rPr lang="hr-HR" dirty="0"/>
              <a:t>e</a:t>
            </a:r>
            <a:r>
              <a:rPr lang="hr-HR" dirty="0" smtClean="0"/>
              <a:t>lastin i kolagen</a:t>
            </a:r>
          </a:p>
          <a:p>
            <a:endParaRPr lang="hr-HR" dirty="0" smtClean="0"/>
          </a:p>
          <a:p>
            <a:r>
              <a:rPr lang="hr-HR" dirty="0" smtClean="0"/>
              <a:t>žlijezde </a:t>
            </a:r>
            <a:r>
              <a:rPr lang="hr-HR" dirty="0" smtClean="0"/>
              <a:t>znojnice i lojnice</a:t>
            </a:r>
          </a:p>
          <a:p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orjen dlake</a:t>
            </a:r>
          </a:p>
          <a:p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granci živčanih vlakana</a:t>
            </a:r>
          </a:p>
          <a:p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granci krvnih i limfnih žila i kapilara</a:t>
            </a:r>
          </a:p>
        </p:txBody>
      </p:sp>
    </p:spTree>
    <p:extLst>
      <p:ext uri="{BB962C8B-B14F-4D97-AF65-F5344CB8AC3E}">
        <p14:creationId xmlns:p14="http://schemas.microsoft.com/office/powerpoint/2010/main" val="18069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403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Osobna higijena</vt:lpstr>
      <vt:lpstr>Higijena   </vt:lpstr>
      <vt:lpstr>Održavanje osobne higijene – čistoća tijela</vt:lpstr>
      <vt:lpstr>Dnevna njega</vt:lpstr>
      <vt:lpstr>Djelomična njega</vt:lpstr>
      <vt:lpstr>Povremena njega bolesnika</vt:lpstr>
      <vt:lpstr>Koža</vt:lpstr>
      <vt:lpstr>Epidermis</vt:lpstr>
      <vt:lpstr>Dermis/cutis - srednji sloj </vt:lpstr>
      <vt:lpstr>Subcutis/hypodermis</vt:lpstr>
      <vt:lpstr>Funkcije kože</vt:lpstr>
      <vt:lpstr>Osjetna funkcija</vt:lpstr>
      <vt:lpstr>Zaštitna funkcija</vt:lpstr>
      <vt:lpstr>Termoregulacija</vt:lpstr>
      <vt:lpstr>Ekskretorna</vt:lpstr>
      <vt:lpstr>Osnovne higijenske navike</vt:lpstr>
      <vt:lpstr>Razlozi za održavanje osobne higijene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0sobna higijena</dc:title>
  <dc:creator>Irena Eisenkohl</dc:creator>
  <cp:lastModifiedBy>Irena Eisenkohl</cp:lastModifiedBy>
  <cp:revision>22</cp:revision>
  <dcterms:created xsi:type="dcterms:W3CDTF">2014-09-30T12:19:40Z</dcterms:created>
  <dcterms:modified xsi:type="dcterms:W3CDTF">2014-12-03T04:29:58Z</dcterms:modified>
</cp:coreProperties>
</file>