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68" r:id="rId4"/>
    <p:sldId id="282" r:id="rId5"/>
    <p:sldId id="266" r:id="rId6"/>
    <p:sldId id="259" r:id="rId7"/>
    <p:sldId id="261" r:id="rId8"/>
    <p:sldId id="263" r:id="rId9"/>
    <p:sldId id="269" r:id="rId10"/>
    <p:sldId id="272" r:id="rId11"/>
    <p:sldId id="284" r:id="rId12"/>
    <p:sldId id="262" r:id="rId13"/>
    <p:sldId id="278" r:id="rId14"/>
    <p:sldId id="279" r:id="rId15"/>
    <p:sldId id="264" r:id="rId16"/>
    <p:sldId id="280" r:id="rId17"/>
    <p:sldId id="283" r:id="rId18"/>
    <p:sldId id="273" r:id="rId19"/>
    <p:sldId id="274" r:id="rId20"/>
    <p:sldId id="281" r:id="rId21"/>
    <p:sldId id="277" r:id="rId22"/>
    <p:sldId id="285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414C4-225E-4B6B-A860-800982C6DFE0}" type="datetimeFigureOut">
              <a:rPr lang="hr-HR" smtClean="0"/>
              <a:pPr/>
              <a:t>22.11.2012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272E6-E1F0-4BBE-8D35-789F6C4E25E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272E6-E1F0-4BBE-8D35-789F6C4E25E9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08B4FD0-B71E-4995-8038-8274031C1752}" type="datetimeFigureOut">
              <a:rPr lang="hr-HR" smtClean="0"/>
              <a:pPr/>
              <a:t>22.11.2012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0DFCB0-9847-44F0-97BA-14638FA2D3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4FD0-B71E-4995-8038-8274031C1752}" type="datetimeFigureOut">
              <a:rPr lang="hr-HR" smtClean="0"/>
              <a:pPr/>
              <a:t>22.11.2012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B0-9847-44F0-97BA-14638FA2D3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4FD0-B71E-4995-8038-8274031C1752}" type="datetimeFigureOut">
              <a:rPr lang="hr-HR" smtClean="0"/>
              <a:pPr/>
              <a:t>22.11.2012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B0-9847-44F0-97BA-14638FA2D3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8B4FD0-B71E-4995-8038-8274031C1752}" type="datetimeFigureOut">
              <a:rPr lang="hr-HR" smtClean="0"/>
              <a:pPr/>
              <a:t>22.11.2012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0DFCB0-9847-44F0-97BA-14638FA2D3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08B4FD0-B71E-4995-8038-8274031C1752}" type="datetimeFigureOut">
              <a:rPr lang="hr-HR" smtClean="0"/>
              <a:pPr/>
              <a:t>22.11.2012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0DFCB0-9847-44F0-97BA-14638FA2D3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4FD0-B71E-4995-8038-8274031C1752}" type="datetimeFigureOut">
              <a:rPr lang="hr-HR" smtClean="0"/>
              <a:pPr/>
              <a:t>22.11.2012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B0-9847-44F0-97BA-14638FA2D3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4FD0-B71E-4995-8038-8274031C1752}" type="datetimeFigureOut">
              <a:rPr lang="hr-HR" smtClean="0"/>
              <a:pPr/>
              <a:t>22.11.2012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B0-9847-44F0-97BA-14638FA2D3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8B4FD0-B71E-4995-8038-8274031C1752}" type="datetimeFigureOut">
              <a:rPr lang="hr-HR" smtClean="0"/>
              <a:pPr/>
              <a:t>22.11.2012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0DFCB0-9847-44F0-97BA-14638FA2D3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4FD0-B71E-4995-8038-8274031C1752}" type="datetimeFigureOut">
              <a:rPr lang="hr-HR" smtClean="0"/>
              <a:pPr/>
              <a:t>22.11.2012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B0-9847-44F0-97BA-14638FA2D3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8B4FD0-B71E-4995-8038-8274031C1752}" type="datetimeFigureOut">
              <a:rPr lang="hr-HR" smtClean="0"/>
              <a:pPr/>
              <a:t>22.11.2012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0DFCB0-9847-44F0-97BA-14638FA2D3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8B4FD0-B71E-4995-8038-8274031C1752}" type="datetimeFigureOut">
              <a:rPr lang="hr-HR" smtClean="0"/>
              <a:pPr/>
              <a:t>22.11.2012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0DFCB0-9847-44F0-97BA-14638FA2D3D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8B4FD0-B71E-4995-8038-8274031C1752}" type="datetimeFigureOut">
              <a:rPr lang="hr-HR" smtClean="0"/>
              <a:pPr/>
              <a:t>22.11.2012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0DFCB0-9847-44F0-97BA-14638FA2D3D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6172200" cy="1534322"/>
          </a:xfrm>
        </p:spPr>
        <p:txBody>
          <a:bodyPr>
            <a:normAutofit/>
          </a:bodyPr>
          <a:lstStyle/>
          <a:p>
            <a:r>
              <a:rPr lang="hr-HR" sz="4000" dirty="0" smtClean="0"/>
              <a:t>Alkoholizam – stil života ili bolest?</a:t>
            </a:r>
            <a:endParaRPr lang="hr-HR" sz="4000" dirty="0"/>
          </a:p>
        </p:txBody>
      </p:sp>
      <p:pic>
        <p:nvPicPr>
          <p:cNvPr id="2050" name="Picture 2" descr="C:\Documents and Settings\Silvija\Desktop\alkohol zene get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92896"/>
            <a:ext cx="3840427" cy="288032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051" name="Picture 3" descr="C:\Documents and Settings\Silvija\Desktop\alkoholiz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348880"/>
            <a:ext cx="3711753" cy="3600400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Silvija\Desktop\alcohol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809855"/>
            <a:ext cx="3819066" cy="29140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Važnija alkoholom uzrokovana oštećenja zdravlja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/>
          </a:bodyPr>
          <a:lstStyle/>
          <a:p>
            <a:r>
              <a:rPr lang="hr-HR" sz="2200" dirty="0" smtClean="0"/>
              <a:t>G</a:t>
            </a:r>
            <a:r>
              <a:rPr lang="hr-HR" sz="2200" dirty="0" smtClean="0"/>
              <a:t>astritis</a:t>
            </a:r>
            <a:r>
              <a:rPr lang="hr-HR" sz="2200" dirty="0" smtClean="0"/>
              <a:t>, ulcus, ciroza jetre, upala gušterače, diabetes mellitus</a:t>
            </a:r>
          </a:p>
          <a:p>
            <a:r>
              <a:rPr lang="hr-HR" sz="2200" dirty="0" smtClean="0"/>
              <a:t>Oštećenja srčanog i krvožilnog sustava</a:t>
            </a:r>
          </a:p>
          <a:p>
            <a:r>
              <a:rPr lang="hr-HR" sz="2200" dirty="0" smtClean="0"/>
              <a:t>Periferna polineuropatija, alkoholna epilepsija</a:t>
            </a:r>
          </a:p>
          <a:p>
            <a:r>
              <a:rPr lang="hr-HR" sz="2200" dirty="0" smtClean="0"/>
              <a:t>Razvoj alkoholičarske osobnosti (postupno distanciranje od obitelji, nedosljednost, traži opravdanja), moguć razvoj alkoholne psihoze, delirija i demencije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Anketa Zavoda za javno zdravstvo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 Nedovoljna </a:t>
            </a:r>
            <a:r>
              <a:rPr lang="hr-HR" dirty="0" smtClean="0"/>
              <a:t>informiranost o zdravstvenim poteškoćama uzrokovanim alkoholom</a:t>
            </a:r>
          </a:p>
          <a:p>
            <a:r>
              <a:rPr lang="hr-HR" dirty="0" smtClean="0"/>
              <a:t>Za cirozu jetre kao posljedicu prekomjernog pijenja zna 41,3 %</a:t>
            </a:r>
          </a:p>
          <a:p>
            <a:r>
              <a:rPr lang="hr-HR" dirty="0" smtClean="0"/>
              <a:t>Za oštećenja srčanog i krvožilnog sustava zna samo 9,1 %</a:t>
            </a:r>
          </a:p>
          <a:p>
            <a:r>
              <a:rPr lang="hr-HR" dirty="0" smtClean="0"/>
              <a:t>Za probavne bolesti uzrokovane alkoholizmom zna 10,2 %</a:t>
            </a:r>
          </a:p>
          <a:p>
            <a:r>
              <a:rPr lang="hr-HR" dirty="0" smtClean="0"/>
              <a:t>26 % smatra da pijenje uopće ne utječe na zdravlje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alkoholizam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Hrvatskoj 250 000 ovisnika o alkoholu</a:t>
            </a:r>
          </a:p>
          <a:p>
            <a:r>
              <a:rPr lang="hr-HR" dirty="0" smtClean="0"/>
              <a:t>“voli popiti” narodni izraz za neupadnog alkoholičara (3/4 su tzv. funkcionalni alkoholičari)1/4 su disfunkcionalni alkoholičari (“pijanci”)</a:t>
            </a:r>
          </a:p>
          <a:p>
            <a:r>
              <a:rPr lang="hr-HR" dirty="0" smtClean="0"/>
              <a:t>Gdje su?</a:t>
            </a:r>
          </a:p>
          <a:p>
            <a:r>
              <a:rPr lang="hr-HR" dirty="0" smtClean="0"/>
              <a:t>U klubovima i psih odjelima 2500  ostali:</a:t>
            </a:r>
          </a:p>
          <a:p>
            <a:pPr lvl="1"/>
            <a:r>
              <a:rPr lang="hr-HR" dirty="0" smtClean="0"/>
              <a:t>rijetko posjećuju liječnike,ako se liječe onda je to najmanje na psihijatriji, češće na drugim odjelima (gastroent, kardiologija, ORL, neurologija, kirurgija)</a:t>
            </a:r>
          </a:p>
          <a:p>
            <a:r>
              <a:rPr lang="hr-HR" dirty="0" smtClean="0"/>
              <a:t>Nedijagnosticirani alkoholizam!!!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Zašto se alkoholizam teško dijagnosticira??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Tolerantan stav društva (ne tolerira  samo fizički ovisan alkoholičar)</a:t>
            </a:r>
          </a:p>
          <a:p>
            <a:r>
              <a:rPr lang="hr-HR" dirty="0" smtClean="0"/>
              <a:t>Ugoda pijenja ometa nas u ranom postavljanju dijagnoze (ako je on alkoholičar možda sam i ja,ili moj partner ili prijatelj!!)</a:t>
            </a:r>
          </a:p>
          <a:p>
            <a:r>
              <a:rPr lang="hr-HR" dirty="0" smtClean="0"/>
              <a:t>Priznajemo alkoholu blagotvornu ulogu onoga koji ublažava patnju,omogućava bijeg iz stvarnosti pa imamo “slijepu pjegu” za one koji su već bolesni (primjer)</a:t>
            </a:r>
          </a:p>
          <a:p>
            <a:r>
              <a:rPr lang="hr-HR" dirty="0" smtClean="0"/>
              <a:t>Neugoda konfrontacije sa ovisnikom (osim sa agresivnim alkoholičarom koji nas ljuti pa se lakše konfrontiramo)</a:t>
            </a:r>
          </a:p>
          <a:p>
            <a:r>
              <a:rPr lang="hr-HR" dirty="0" smtClean="0"/>
              <a:t>Predrasude obitelji i zdravstvene službe (sramota je poslati na liječenje učestalo pripitog, ali po ponašanju neupadnog alkoholičara)</a:t>
            </a:r>
          </a:p>
          <a:p>
            <a:r>
              <a:rPr lang="hr-HR" dirty="0" smtClean="0"/>
              <a:t>Krivo uvjerenje: “on mora sam odlučiti”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dijagnostika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Anamneza i heteroanamneza</a:t>
            </a:r>
          </a:p>
          <a:p>
            <a:r>
              <a:rPr lang="hr-HR" dirty="0" smtClean="0"/>
              <a:t>Lab podaci gama GT i MCV</a:t>
            </a:r>
          </a:p>
          <a:p>
            <a:r>
              <a:rPr lang="hr-HR" dirty="0" smtClean="0"/>
              <a:t>Liječnički pregled (fizički status)</a:t>
            </a:r>
          </a:p>
          <a:p>
            <a:r>
              <a:rPr lang="hr-HR" dirty="0" smtClean="0"/>
              <a:t>Psihologijsko testiranje (psihički status)</a:t>
            </a:r>
          </a:p>
          <a:p>
            <a:r>
              <a:rPr lang="hr-HR" dirty="0" smtClean="0"/>
              <a:t>Socijalni izvid</a:t>
            </a:r>
          </a:p>
          <a:p>
            <a:r>
              <a:rPr lang="hr-HR" dirty="0" smtClean="0"/>
              <a:t>PROMATRAMO ODNOS OSOBE KOJA PIJE SA SAMIM SOBOM I SA OKOLINOM-NISU VAŽNE KOLIČINE NEGO KAKO ONO ŠTO PIJE DJELUJE NA NJEGA ,OBITELJ,RADNO MJESTO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Silvija\Desktop\12471053-father-and-son-drinking-beer-clinking-with-glasses-smil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789040"/>
            <a:ext cx="4176464" cy="278779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Transgeneracijski prijenos alkoholizma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Genetska predispozicija</a:t>
            </a:r>
          </a:p>
          <a:p>
            <a:r>
              <a:rPr lang="hr-HR" dirty="0" smtClean="0"/>
              <a:t>Obrazac emotivnog i socijalnog funkcioniranja </a:t>
            </a:r>
          </a:p>
          <a:p>
            <a:pPr>
              <a:buNone/>
            </a:pPr>
            <a:r>
              <a:rPr lang="hr-HR" dirty="0" smtClean="0"/>
              <a:t>    Socijalno </a:t>
            </a:r>
            <a:r>
              <a:rPr lang="hr-HR" dirty="0" smtClean="0"/>
              <a:t>kulturne norme određuju tko je ALKOHOLIČAR (u dalmatinskom selu “normalan” pilac, u gradu alkoholičar)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Silvija\Desktop\teen-drinking-underage-drin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653136"/>
            <a:ext cx="3540646" cy="20339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Mladi i alkohol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Porast potrošnje alkoholnih pića u mladih,”weekend opijanja”</a:t>
            </a:r>
          </a:p>
          <a:p>
            <a:r>
              <a:rPr lang="hr-HR" dirty="0" smtClean="0"/>
              <a:t>Zlouporaba alkohola ili alkoholizam?</a:t>
            </a:r>
          </a:p>
          <a:p>
            <a:r>
              <a:rPr lang="hr-HR" dirty="0" smtClean="0"/>
              <a:t>Prevencija:</a:t>
            </a:r>
          </a:p>
          <a:p>
            <a:pPr lvl="1"/>
            <a:r>
              <a:rPr lang="hr-HR" dirty="0" smtClean="0"/>
              <a:t>zdrava obitelj </a:t>
            </a:r>
          </a:p>
          <a:p>
            <a:pPr lvl="1"/>
            <a:r>
              <a:rPr lang="hr-HR" dirty="0" smtClean="0"/>
              <a:t>škola –briga i edukacija</a:t>
            </a:r>
          </a:p>
          <a:p>
            <a:pPr lvl="1"/>
            <a:r>
              <a:rPr lang="hr-HR" dirty="0" smtClean="0"/>
              <a:t>favorizirati trijezni način zabavljanja (cedevita party)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Odgovorno pijenje?!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Povremeno, a ne svakodnevno konzumiranje alkoholnih pića</a:t>
            </a:r>
          </a:p>
          <a:p>
            <a:r>
              <a:rPr lang="hr-HR" dirty="0" smtClean="0"/>
              <a:t>Izbjegavanje vožnje u pijanom stanju</a:t>
            </a:r>
          </a:p>
          <a:p>
            <a:r>
              <a:rPr lang="hr-HR" dirty="0" smtClean="0"/>
              <a:t>Liječničke kontrole kod prvih sumnji na oštećenja zdravlja radi upotrebe alkohola</a:t>
            </a:r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doći na liječenje?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Učinak prisile</a:t>
            </a:r>
          </a:p>
          <a:p>
            <a:r>
              <a:rPr lang="hr-HR" dirty="0" smtClean="0"/>
              <a:t>Prekomjerno pijenje je nekontroliran nagonski poriv i  zato nije dostatan racionalni pristup – prisila potiče nagonski  strah da ćeš ostati bez obitelji ili radnog mjesta, zdravlja</a:t>
            </a:r>
          </a:p>
          <a:p>
            <a:r>
              <a:rPr lang="hr-HR" dirty="0" smtClean="0"/>
              <a:t>Dugotrajna terapija ne može biti bazirana na prisili već na emocionalnoj mreži podrške koja se dešava tijekom višegodišnje grupne psihoterapije</a:t>
            </a:r>
          </a:p>
          <a:p>
            <a:r>
              <a:rPr lang="hr-HR" dirty="0" smtClean="0"/>
              <a:t>SAVJET “nemoj piti” ne djeluje već </a:t>
            </a:r>
            <a:r>
              <a:rPr lang="hr-HR" dirty="0" smtClean="0"/>
              <a:t>“</a:t>
            </a:r>
            <a:r>
              <a:rPr lang="hr-HR" dirty="0" smtClean="0"/>
              <a:t>potraži pomoć</a:t>
            </a:r>
            <a:r>
              <a:rPr lang="hr-HR" dirty="0" smtClean="0"/>
              <a:t>” </a:t>
            </a: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Silvija\Desktop\Group-Counsel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126576"/>
            <a:ext cx="4471820" cy="25153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liječenje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GRUPNA PSIHOTERAPIJA (održavanje apstinenije)</a:t>
            </a:r>
          </a:p>
          <a:p>
            <a:r>
              <a:rPr lang="hr-HR" dirty="0" smtClean="0"/>
              <a:t>Individualna psihoterpija (razrješavanje podsvjesnih intrapsihičkih konflikata)</a:t>
            </a:r>
            <a:endParaRPr lang="hr-HR" dirty="0" smtClean="0"/>
          </a:p>
          <a:p>
            <a:r>
              <a:rPr lang="hr-HR" dirty="0" smtClean="0"/>
              <a:t>Kontinuitet liječenja kroz 5 god</a:t>
            </a:r>
          </a:p>
          <a:p>
            <a:r>
              <a:rPr lang="hr-HR" dirty="0" smtClean="0"/>
              <a:t>Medikamentozni suport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alkoholu i alkoholizmu..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Ime je alkoholu dao Paracelsus u 16.st (arapski al kuhl)..etilni alkohol je najstarija i najraširenija psihoaktivna tvar</a:t>
            </a:r>
          </a:p>
          <a:p>
            <a:r>
              <a:rPr lang="hr-HR" dirty="0" smtClean="0"/>
              <a:t>U 13. st prvi je destilacijom dobio 90% alkohol papin liječnik Taddero Alderatti</a:t>
            </a:r>
          </a:p>
          <a:p>
            <a:r>
              <a:rPr lang="hr-HR" dirty="0" smtClean="0"/>
              <a:t>Alkoholna pića dobivaju se fermentiranjem šećera iz voća i žitarica</a:t>
            </a:r>
          </a:p>
          <a:p>
            <a:r>
              <a:rPr lang="hr-HR" dirty="0" smtClean="0"/>
              <a:t>Društveni stav: poželjno je normalno piti, ne prihvaća se prekomjerne pilce niti apstinente</a:t>
            </a:r>
          </a:p>
          <a:p>
            <a:r>
              <a:rPr lang="hr-HR" dirty="0" smtClean="0"/>
              <a:t>Predrasude: alkoholizam se događa nekom drugome</a:t>
            </a:r>
          </a:p>
          <a:p>
            <a:r>
              <a:rPr lang="hr-HR" dirty="0" smtClean="0"/>
              <a:t>Prezir i gnušanje prema alkoholičarima (pritom se misli na disfunkcionalne alkoholičare koji su agresivni, beskućnike..a oni su među nama.. i predrasuda ih sprečava da se otvore i priznaju)</a:t>
            </a:r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Pacijent 54 g.star, pomorac, upućen iz KBC Rijeka nakon gastroenterološke i kirurške obrade</a:t>
            </a:r>
          </a:p>
          <a:p>
            <a:r>
              <a:rPr lang="hr-HR" dirty="0" smtClean="0"/>
              <a:t>Dg: Cirrhosis hepatis compl.</a:t>
            </a:r>
          </a:p>
          <a:p>
            <a:pPr>
              <a:buNone/>
            </a:pPr>
            <a:r>
              <a:rPr lang="hr-HR" dirty="0" smtClean="0"/>
              <a:t>          Aethylismus</a:t>
            </a:r>
            <a:endParaRPr lang="hr-HR" dirty="0" smtClean="0"/>
          </a:p>
          <a:p>
            <a:r>
              <a:rPr lang="hr-HR" dirty="0" smtClean="0"/>
              <a:t>Anamneza: pije od rane mladosti, rijetko se opija, na poslu i u obitelji funkcionalan, supruga ističe da nije fizički agresivan, prijatelji kažu “voli popiti”</a:t>
            </a:r>
          </a:p>
          <a:p>
            <a:r>
              <a:rPr lang="hr-HR" dirty="0" smtClean="0"/>
              <a:t>NEPREPOZNATI ALKOHOLIZAM – zakazala zdravstvena služba?! odviše tolerantna obitelj! alkoholizam u primarnoj obitelji u agresivnom obliku!!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Alkoholizam je u početku stil života koji prelazi u bolest</a:t>
            </a:r>
          </a:p>
          <a:p>
            <a:r>
              <a:rPr lang="hr-HR" dirty="0" smtClean="0"/>
              <a:t>Kontinuirano pijenje nosi u sebi rizik razvoja alkoholne ovisnosti</a:t>
            </a:r>
          </a:p>
          <a:p>
            <a:r>
              <a:rPr lang="hr-HR" dirty="0" smtClean="0"/>
              <a:t>Rano prepoznavanje sprečava značajne zdravstvene i društvene (naročito obiteljske) komplikacije</a:t>
            </a:r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5760640" cy="1930226"/>
          </a:xfrm>
        </p:spPr>
        <p:txBody>
          <a:bodyPr>
            <a:noAutofit/>
          </a:bodyPr>
          <a:lstStyle/>
          <a:p>
            <a:r>
              <a:rPr lang="hr-HR" sz="4000" dirty="0" smtClean="0"/>
              <a:t>HVALA NA PAŽNJI! </a:t>
            </a:r>
            <a:r>
              <a:rPr lang="hr-HR" sz="4000" dirty="0" smtClean="0">
                <a:sym typeface="Wingdings" pitchFamily="2" charset="2"/>
              </a:rPr>
              <a:t></a:t>
            </a:r>
            <a:endParaRPr lang="hr-HR" sz="4000" dirty="0"/>
          </a:p>
        </p:txBody>
      </p:sp>
      <p:pic>
        <p:nvPicPr>
          <p:cNvPr id="10242" name="Picture 2" descr="C:\Documents and Settings\Silvija\Desktop\he_h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556792"/>
            <a:ext cx="4752528" cy="488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ilvija\Desktop\LARGE PHOTOS_ALCOHOL.jpg"/>
          <p:cNvPicPr>
            <a:picLocks noChangeAspect="1" noChangeArrowheads="1"/>
          </p:cNvPicPr>
          <p:nvPr/>
        </p:nvPicPr>
        <p:blipFill>
          <a:blip r:embed="rId2" cstate="print"/>
          <a:srcRect t="1892" r="4007"/>
          <a:stretch>
            <a:fillRect/>
          </a:stretch>
        </p:blipFill>
        <p:spPr bwMode="auto">
          <a:xfrm>
            <a:off x="3779912" y="3212976"/>
            <a:ext cx="4944942" cy="337405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Djelovanje alkoholnih pića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Ovisi o koncentraciji alkohola u njima:</a:t>
            </a:r>
          </a:p>
          <a:p>
            <a:r>
              <a:rPr lang="hr-HR" dirty="0" smtClean="0"/>
              <a:t>Bezalkoholno pivo 0,5%</a:t>
            </a:r>
          </a:p>
          <a:p>
            <a:r>
              <a:rPr lang="hr-HR" dirty="0" smtClean="0"/>
              <a:t>Pivo 3 – 7 %</a:t>
            </a:r>
          </a:p>
          <a:p>
            <a:r>
              <a:rPr lang="hr-HR" dirty="0" smtClean="0"/>
              <a:t>Vino 6 – 14 %</a:t>
            </a:r>
          </a:p>
          <a:p>
            <a:r>
              <a:rPr lang="hr-HR" dirty="0" smtClean="0"/>
              <a:t>Likeri 30 – 50 %</a:t>
            </a:r>
          </a:p>
          <a:p>
            <a:r>
              <a:rPr lang="hr-HR" dirty="0" smtClean="0"/>
              <a:t>Rakija </a:t>
            </a:r>
            <a:r>
              <a:rPr lang="hr-HR" dirty="0" smtClean="0"/>
              <a:t>35 - 55 </a:t>
            </a:r>
            <a:r>
              <a:rPr lang="hr-HR" dirty="0" smtClean="0"/>
              <a:t>%</a:t>
            </a:r>
          </a:p>
          <a:p>
            <a:r>
              <a:rPr lang="hr-HR" dirty="0" smtClean="0"/>
              <a:t>Konjak </a:t>
            </a:r>
            <a:r>
              <a:rPr lang="hr-HR" dirty="0" smtClean="0"/>
              <a:t>50 </a:t>
            </a:r>
            <a:r>
              <a:rPr lang="hr-HR" dirty="0" smtClean="0"/>
              <a:t>– </a:t>
            </a:r>
            <a:r>
              <a:rPr lang="hr-HR" dirty="0" smtClean="0"/>
              <a:t>60 </a:t>
            </a:r>
            <a:r>
              <a:rPr lang="hr-HR" dirty="0" smtClean="0"/>
              <a:t>%</a:t>
            </a:r>
          </a:p>
          <a:p>
            <a:r>
              <a:rPr lang="hr-HR" dirty="0" smtClean="0"/>
              <a:t>Votka 60- 70 %</a:t>
            </a:r>
          </a:p>
          <a:p>
            <a:r>
              <a:rPr lang="hr-HR" dirty="0" smtClean="0"/>
              <a:t>Kubanski rum 90 %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Stupnjevi opijenosti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Do 0,5 promila lagana obuzetost (opuštenost)</a:t>
            </a:r>
          </a:p>
          <a:p>
            <a:r>
              <a:rPr lang="hr-HR" dirty="0" smtClean="0"/>
              <a:t>O,5-1,5 pripito stanje (neopreznost, krivo rasuđivanje</a:t>
            </a:r>
          </a:p>
          <a:p>
            <a:r>
              <a:rPr lang="hr-HR" dirty="0" smtClean="0"/>
              <a:t>1,5 -2,5 pijano stanje (pretjerana veselost ili agresivnost, gubitak kontrole)</a:t>
            </a:r>
          </a:p>
          <a:p>
            <a:r>
              <a:rPr lang="hr-HR" dirty="0" smtClean="0"/>
              <a:t>2,5-3,5  teško pijano stanje (nasrtljivost,dvostruke slike, nekoordiniranoist pokreta)</a:t>
            </a:r>
          </a:p>
          <a:p>
            <a:r>
              <a:rPr lang="hr-HR" dirty="0" smtClean="0"/>
              <a:t>Iznad 3,5 alkoholna koma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ilvija\Desktop\bigger.ash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861048"/>
            <a:ext cx="4080297" cy="2753434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Blagodati pijenja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Pijenje stvara ugodu,pojačava doživljaj stvarnosti i samoga sebe,pije se radi zabave i užitka</a:t>
            </a:r>
            <a:r>
              <a:rPr lang="hr-HR" dirty="0" smtClean="0"/>
              <a:t>	</a:t>
            </a:r>
            <a:endParaRPr lang="hr-HR" dirty="0" smtClean="0"/>
          </a:p>
          <a:p>
            <a:r>
              <a:rPr lang="hr-HR" dirty="0" smtClean="0"/>
              <a:t>Život čini interesantnijim i </a:t>
            </a:r>
            <a:r>
              <a:rPr lang="hr-HR" dirty="0" smtClean="0"/>
              <a:t>podnošljivijim (“bijeg u alkohol”)</a:t>
            </a:r>
            <a:endParaRPr lang="hr-HR" dirty="0" smtClean="0"/>
          </a:p>
          <a:p>
            <a:r>
              <a:rPr lang="hr-HR" dirty="0" smtClean="0"/>
              <a:t>Zajedništvo kroz pijenje u obiteljskim i poslovnim relacijama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Umjereno pijenje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Pijenje manjih količina alkoholnih pića koje nije dovelo do oštećenja zdravlja niti značajnijih socijalnih problema</a:t>
            </a:r>
          </a:p>
          <a:p>
            <a:r>
              <a:rPr lang="hr-HR" dirty="0" smtClean="0"/>
              <a:t>Kod zdravih </a:t>
            </a:r>
            <a:r>
              <a:rPr lang="hr-HR" dirty="0" smtClean="0"/>
              <a:t>odraslih osoba (iznad 18 g ) </a:t>
            </a:r>
            <a:r>
              <a:rPr lang="hr-HR" dirty="0" smtClean="0"/>
              <a:t>1 dcl vina dnevno </a:t>
            </a:r>
            <a:endParaRPr lang="hr-HR" dirty="0"/>
          </a:p>
        </p:txBody>
      </p:sp>
      <p:pic>
        <p:nvPicPr>
          <p:cNvPr id="4098" name="Picture 2" descr="C:\Documents and Settings\Silvija\Desktop\v305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5532" y="3573016"/>
            <a:ext cx="3904026" cy="29325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Documents and Settings\Silvija\Desktop\125243_moralization_-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487276"/>
            <a:ext cx="2353443" cy="2251461"/>
          </a:xfrm>
          <a:prstGeom prst="rect">
            <a:avLst/>
          </a:prstGeom>
          <a:noFill/>
        </p:spPr>
      </p:pic>
      <p:pic>
        <p:nvPicPr>
          <p:cNvPr id="5122" name="Picture 2" descr="C:\Documents and Settings\Silvija\Desktop\Alcoholism-2.jpg"/>
          <p:cNvPicPr>
            <a:picLocks noChangeAspect="1" noChangeArrowheads="1"/>
          </p:cNvPicPr>
          <p:nvPr/>
        </p:nvPicPr>
        <p:blipFill>
          <a:blip r:embed="rId3" cstate="print"/>
          <a:srcRect l="1355" t="2020" r="2430" b="3077"/>
          <a:stretch>
            <a:fillRect/>
          </a:stretch>
        </p:blipFill>
        <p:spPr bwMode="auto">
          <a:xfrm>
            <a:off x="5580112" y="188640"/>
            <a:ext cx="3378248" cy="22363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Problematično pijenje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11144" cy="4873752"/>
          </a:xfrm>
        </p:spPr>
        <p:txBody>
          <a:bodyPr>
            <a:normAutofit/>
          </a:bodyPr>
          <a:lstStyle/>
          <a:p>
            <a:r>
              <a:rPr lang="hr-HR" dirty="0" smtClean="0"/>
              <a:t>Povremena opijanja</a:t>
            </a:r>
          </a:p>
          <a:p>
            <a:r>
              <a:rPr lang="hr-HR" dirty="0" smtClean="0"/>
              <a:t>Vožnja u pijanom stanju</a:t>
            </a:r>
          </a:p>
          <a:p>
            <a:r>
              <a:rPr lang="hr-HR" dirty="0" smtClean="0"/>
              <a:t>Neizvršavanje obaveza radi alkoholiziranosti</a:t>
            </a:r>
          </a:p>
          <a:p>
            <a:r>
              <a:rPr lang="hr-HR" dirty="0" smtClean="0"/>
              <a:t>Nema oštećenja zdravlja niti uznapredovalih problema u radnoj sredini niti obitelji</a:t>
            </a:r>
          </a:p>
          <a:p>
            <a:r>
              <a:rPr lang="hr-HR" dirty="0" smtClean="0"/>
              <a:t>Iz ove grupe postoji </a:t>
            </a:r>
            <a:r>
              <a:rPr lang="hr-HR" dirty="0" smtClean="0"/>
              <a:t>mogućnost </a:t>
            </a:r>
            <a:r>
              <a:rPr lang="hr-HR" dirty="0" smtClean="0"/>
              <a:t>vraćanja u normalno pijenje i u smjeru razvoja alkoholizma (vikend opijanja mladih, prekomjerno pijenje u kriznoj situaciji)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Alkoholizam – definicija prema SZO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Dugotrajno i prekomjerno pijenje koje je dovelo do oštećenja psihičkog i tjelesnog zdravlja te problema na radnom mjestu i u obitelji</a:t>
            </a:r>
          </a:p>
          <a:p>
            <a:pPr>
              <a:buNone/>
            </a:pPr>
            <a:r>
              <a:rPr lang="hr-HR" dirty="0" smtClean="0"/>
              <a:t>    - p</a:t>
            </a:r>
            <a:r>
              <a:rPr lang="hr-HR" dirty="0" smtClean="0"/>
              <a:t>sihički </a:t>
            </a:r>
            <a:r>
              <a:rPr lang="hr-HR" dirty="0" smtClean="0"/>
              <a:t>ovisnici – ne piju svaki dan,mogu apstinirati, kada krenu piti imaju gubitak kontrole</a:t>
            </a:r>
          </a:p>
          <a:p>
            <a:pPr>
              <a:buNone/>
            </a:pPr>
            <a:r>
              <a:rPr lang="hr-HR" dirty="0" smtClean="0"/>
              <a:t>    - t</a:t>
            </a:r>
            <a:r>
              <a:rPr lang="hr-HR" dirty="0" smtClean="0"/>
              <a:t>jelesni </a:t>
            </a:r>
            <a:r>
              <a:rPr lang="hr-HR" dirty="0" smtClean="0"/>
              <a:t>ovisnici – piju svakodnevno, metabolička žudnja za </a:t>
            </a:r>
            <a:r>
              <a:rPr lang="hr-HR" dirty="0" smtClean="0"/>
              <a:t>alkoholom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I jedni i drugi učestalo donose odluke da trebaju smanjiti ili prestati piti,imaju grižnju savjesti,zanemaruju ili odgađaju svakodnevne obiteljske obaveze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Razvoj alkoholizma (Jellinek)</a:t>
            </a:r>
            <a:endParaRPr lang="hr-HR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67545" y="1916832"/>
            <a:ext cx="792088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	</a:t>
            </a:r>
            <a:endParaRPr kumimoji="0" lang="hr-HR" sz="2400" b="0" i="0" u="none" strike="noStrike" kern="0" cap="none" spc="0" normalizeH="0" baseline="0" noProof="0" dirty="0" smtClean="0">
              <a:ln>
                <a:noFill/>
              </a:ln>
              <a:solidFill>
                <a:srgbClr val="9933FF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400" b="0" i="0" u="none" strike="noStrike" kern="0" cap="none" spc="0" normalizeH="0" baseline="0" noProof="0" dirty="0" smtClean="0">
              <a:ln>
                <a:noFill/>
              </a:ln>
              <a:solidFill>
                <a:srgbClr val="9933FF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omic Sans MS" pitchFamily="66" charset="0"/>
              </a:rPr>
              <a:t>porast		    podnošljivost		pad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omic Sans MS" pitchFamily="66" charset="0"/>
              </a:rPr>
              <a:t>podnošljivosti	   ”faza baždara”		podnošljivosti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		    obiteljski problemi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		    radni problemi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		    društveni poremećaji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		    zdravstvena oštećenja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 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omic Sans MS" pitchFamily="66" charset="0"/>
              </a:rPr>
              <a:t>početak 	alkoholna ovisnost    	      teška alkoholna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omic Sans MS" pitchFamily="66" charset="0"/>
              </a:rPr>
              <a:t>pijenja					      oštećenja </a:t>
            </a: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- </a:t>
            </a:r>
            <a:r>
              <a:rPr kumimoji="0" lang="hr-H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smrt</a:t>
            </a:r>
            <a:r>
              <a:rPr kumimoji="0" lang="hr-H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Comic Sans MS" pitchFamily="66" charset="0"/>
              </a:rPr>
              <a:t>	</a:t>
            </a: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483768" y="3284984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1763688" y="3284984"/>
            <a:ext cx="720080" cy="17281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539552" y="5013176"/>
            <a:ext cx="12241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004048" y="3284984"/>
            <a:ext cx="936104" cy="18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5940152" y="5085184"/>
            <a:ext cx="12828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677</TotalTime>
  <Words>1004</Words>
  <Application>Microsoft Office PowerPoint</Application>
  <PresentationFormat>On-screen Show (4:3)</PresentationFormat>
  <Paragraphs>125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Alkoholizam – stil života ili bolest?</vt:lpstr>
      <vt:lpstr>O alkoholu i alkoholizmu..</vt:lpstr>
      <vt:lpstr>Djelovanje alkoholnih pića</vt:lpstr>
      <vt:lpstr>Stupnjevi opijenosti</vt:lpstr>
      <vt:lpstr>Blagodati pijenja</vt:lpstr>
      <vt:lpstr>Umjereno pijenje</vt:lpstr>
      <vt:lpstr>Problematično pijenje</vt:lpstr>
      <vt:lpstr>Alkoholizam – definicija prema SZO</vt:lpstr>
      <vt:lpstr>Razvoj alkoholizma (Jellinek)</vt:lpstr>
      <vt:lpstr>Važnija alkoholom uzrokovana oštećenja zdravlja</vt:lpstr>
      <vt:lpstr>Anketa Zavoda za javno zdravstvo</vt:lpstr>
      <vt:lpstr>alkoholizam</vt:lpstr>
      <vt:lpstr>Zašto se alkoholizam teško dijagnosticira??</vt:lpstr>
      <vt:lpstr>dijagnostika</vt:lpstr>
      <vt:lpstr>Transgeneracijski prijenos alkoholizma</vt:lpstr>
      <vt:lpstr>Mladi i alkohol</vt:lpstr>
      <vt:lpstr>Odgovorno pijenje?!</vt:lpstr>
      <vt:lpstr>Kako doći na liječenje?</vt:lpstr>
      <vt:lpstr>liječenje</vt:lpstr>
      <vt:lpstr>Slide 20</vt:lpstr>
      <vt:lpstr>zaključak</vt:lpstr>
      <vt:lpstr>HVALA NA PAŽNJI! 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Alkoholizam – stil života ili bolest?</dc:title>
  <dc:creator>Silvija Šikić</dc:creator>
  <cp:lastModifiedBy>Silvija Šikić</cp:lastModifiedBy>
  <cp:revision>71</cp:revision>
  <dcterms:created xsi:type="dcterms:W3CDTF">2012-11-17T17:22:55Z</dcterms:created>
  <dcterms:modified xsi:type="dcterms:W3CDTF">2012-11-22T19:59:19Z</dcterms:modified>
</cp:coreProperties>
</file>