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5"/>
  </p:notesMasterIdLst>
  <p:sldIdLst>
    <p:sldId id="256" r:id="rId2"/>
    <p:sldId id="257" r:id="rId3"/>
    <p:sldId id="280" r:id="rId4"/>
    <p:sldId id="261" r:id="rId5"/>
    <p:sldId id="260" r:id="rId6"/>
    <p:sldId id="276" r:id="rId7"/>
    <p:sldId id="277" r:id="rId8"/>
    <p:sldId id="278" r:id="rId9"/>
    <p:sldId id="264" r:id="rId10"/>
    <p:sldId id="266" r:id="rId11"/>
    <p:sldId id="265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58" r:id="rId20"/>
    <p:sldId id="267" r:id="rId21"/>
    <p:sldId id="269" r:id="rId22"/>
    <p:sldId id="268" r:id="rId23"/>
    <p:sldId id="270" r:id="rId24"/>
    <p:sldId id="271" r:id="rId25"/>
    <p:sldId id="272" r:id="rId26"/>
    <p:sldId id="273" r:id="rId27"/>
    <p:sldId id="274" r:id="rId28"/>
    <p:sldId id="288" r:id="rId29"/>
    <p:sldId id="289" r:id="rId30"/>
    <p:sldId id="290" r:id="rId31"/>
    <p:sldId id="275" r:id="rId32"/>
    <p:sldId id="263" r:id="rId33"/>
    <p:sldId id="291" r:id="rId3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76068" autoAdjust="0"/>
  </p:normalViewPr>
  <p:slideViewPr>
    <p:cSldViewPr>
      <p:cViewPr varScale="1">
        <p:scale>
          <a:sx n="62" d="100"/>
          <a:sy n="62" d="100"/>
        </p:scale>
        <p:origin x="-96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3822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1974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F16931-7D63-4B72-BE3C-AFB0B2EBC533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8E7B790C-DDC5-4F54-AFC3-D3CF772518F1}">
      <dgm:prSet phldrT="[Text]"/>
      <dgm:spPr/>
      <dgm:t>
        <a:bodyPr/>
        <a:lstStyle/>
        <a:p>
          <a:r>
            <a:rPr lang="hr-HR" dirty="0" smtClean="0"/>
            <a:t>Profesionalno kockanje</a:t>
          </a:r>
          <a:endParaRPr lang="hr-HR" dirty="0"/>
        </a:p>
      </dgm:t>
    </dgm:pt>
    <dgm:pt modelId="{8C4AAAC9-4473-46DF-B222-28C20F962D54}" type="parTrans" cxnId="{B27C2546-8023-4842-B2D2-FFAA77C82E40}">
      <dgm:prSet/>
      <dgm:spPr/>
      <dgm:t>
        <a:bodyPr/>
        <a:lstStyle/>
        <a:p>
          <a:endParaRPr lang="hr-HR"/>
        </a:p>
      </dgm:t>
    </dgm:pt>
    <dgm:pt modelId="{227755E3-927F-4A01-90D9-28E89DAF1B3F}" type="sibTrans" cxnId="{B27C2546-8023-4842-B2D2-FFAA77C82E40}">
      <dgm:prSet/>
      <dgm:spPr/>
      <dgm:t>
        <a:bodyPr/>
        <a:lstStyle/>
        <a:p>
          <a:endParaRPr lang="hr-HR"/>
        </a:p>
      </dgm:t>
    </dgm:pt>
    <dgm:pt modelId="{1AA68A31-B14E-4AB9-B9C1-E5413B9D20FD}">
      <dgm:prSet phldrT="[Text]"/>
      <dgm:spPr/>
      <dgm:t>
        <a:bodyPr/>
        <a:lstStyle/>
        <a:p>
          <a:r>
            <a:rPr lang="hr-HR" dirty="0" smtClean="0"/>
            <a:t>Nefrekventno - epizodično</a:t>
          </a:r>
          <a:endParaRPr lang="hr-HR" dirty="0"/>
        </a:p>
      </dgm:t>
    </dgm:pt>
    <dgm:pt modelId="{84953531-10D5-4D85-830C-250FB499840D}" type="parTrans" cxnId="{5B79D6FE-D67D-462F-94D5-46D278CEB566}">
      <dgm:prSet/>
      <dgm:spPr/>
      <dgm:t>
        <a:bodyPr/>
        <a:lstStyle/>
        <a:p>
          <a:endParaRPr lang="hr-HR"/>
        </a:p>
      </dgm:t>
    </dgm:pt>
    <dgm:pt modelId="{97194428-374C-4BF4-984A-2EDF670314BB}" type="sibTrans" cxnId="{5B79D6FE-D67D-462F-94D5-46D278CEB566}">
      <dgm:prSet/>
      <dgm:spPr/>
      <dgm:t>
        <a:bodyPr/>
        <a:lstStyle/>
        <a:p>
          <a:endParaRPr lang="hr-HR"/>
        </a:p>
      </dgm:t>
    </dgm:pt>
    <dgm:pt modelId="{57B9AFDB-7915-4277-8702-49F0C5252814}">
      <dgm:prSet phldrT="[Text]"/>
      <dgm:spPr/>
      <dgm:t>
        <a:bodyPr/>
        <a:lstStyle/>
        <a:p>
          <a:r>
            <a:rPr lang="hr-HR" dirty="0" smtClean="0"/>
            <a:t>Socijalni-društveni tip kockanja</a:t>
          </a:r>
          <a:endParaRPr lang="hr-HR" dirty="0"/>
        </a:p>
      </dgm:t>
    </dgm:pt>
    <dgm:pt modelId="{5D1CE9D2-04CD-421A-8E96-D7EEBD09D4B6}" type="parTrans" cxnId="{A867D286-26B7-421A-81B9-E4F96047CC3C}">
      <dgm:prSet/>
      <dgm:spPr/>
      <dgm:t>
        <a:bodyPr/>
        <a:lstStyle/>
        <a:p>
          <a:endParaRPr lang="hr-HR"/>
        </a:p>
      </dgm:t>
    </dgm:pt>
    <dgm:pt modelId="{2ECEAE96-4001-4DFE-82AE-54D974CF00BB}" type="sibTrans" cxnId="{A867D286-26B7-421A-81B9-E4F96047CC3C}">
      <dgm:prSet/>
      <dgm:spPr/>
      <dgm:t>
        <a:bodyPr/>
        <a:lstStyle/>
        <a:p>
          <a:endParaRPr lang="hr-HR"/>
        </a:p>
      </dgm:t>
    </dgm:pt>
    <dgm:pt modelId="{885C51D4-7BC2-4CCA-A304-44B31F39B40C}">
      <dgm:prSet phldrT="[Text]"/>
      <dgm:spPr/>
      <dgm:t>
        <a:bodyPr/>
        <a:lstStyle/>
        <a:p>
          <a:r>
            <a:rPr lang="hr-HR" dirty="0" smtClean="0"/>
            <a:t>Patološko ili kompulzivno</a:t>
          </a:r>
          <a:endParaRPr lang="hr-HR" dirty="0"/>
        </a:p>
      </dgm:t>
    </dgm:pt>
    <dgm:pt modelId="{67F70769-28E4-4EC8-8C3A-25E88710215A}" type="parTrans" cxnId="{5782BC8A-8615-4A24-976C-69F57D32ED4F}">
      <dgm:prSet/>
      <dgm:spPr/>
      <dgm:t>
        <a:bodyPr/>
        <a:lstStyle/>
        <a:p>
          <a:endParaRPr lang="hr-HR"/>
        </a:p>
      </dgm:t>
    </dgm:pt>
    <dgm:pt modelId="{BC5A00E5-E393-4026-91DC-781E3A1142BF}" type="sibTrans" cxnId="{5782BC8A-8615-4A24-976C-69F57D32ED4F}">
      <dgm:prSet/>
      <dgm:spPr/>
      <dgm:t>
        <a:bodyPr/>
        <a:lstStyle/>
        <a:p>
          <a:endParaRPr lang="hr-HR"/>
        </a:p>
      </dgm:t>
    </dgm:pt>
    <dgm:pt modelId="{B2F92051-9E66-4BA6-BC50-4F52FA198EBB}">
      <dgm:prSet phldrT="[Text]"/>
      <dgm:spPr/>
      <dgm:t>
        <a:bodyPr/>
        <a:lstStyle/>
        <a:p>
          <a:r>
            <a:rPr lang="hr-HR" dirty="0" smtClean="0"/>
            <a:t>Frekventno -redovito</a:t>
          </a:r>
          <a:endParaRPr lang="hr-HR" dirty="0"/>
        </a:p>
      </dgm:t>
    </dgm:pt>
    <dgm:pt modelId="{86744143-8897-4B49-AFC8-BF32E1AC60E9}" type="parTrans" cxnId="{A551F435-1D05-4969-AAC1-D1A69837CEB4}">
      <dgm:prSet/>
      <dgm:spPr/>
      <dgm:t>
        <a:bodyPr/>
        <a:lstStyle/>
        <a:p>
          <a:endParaRPr lang="hr-HR"/>
        </a:p>
      </dgm:t>
    </dgm:pt>
    <dgm:pt modelId="{99E8BD5A-FBA1-4833-8FE1-6A410A78D5FC}" type="sibTrans" cxnId="{A551F435-1D05-4969-AAC1-D1A69837CEB4}">
      <dgm:prSet/>
      <dgm:spPr/>
      <dgm:t>
        <a:bodyPr/>
        <a:lstStyle/>
        <a:p>
          <a:endParaRPr lang="hr-HR"/>
        </a:p>
      </dgm:t>
    </dgm:pt>
    <dgm:pt modelId="{55CE3042-DDBB-49F1-ADC5-E53CACCD8D2F}">
      <dgm:prSet phldrT="[Text]"/>
      <dgm:spPr/>
      <dgm:t>
        <a:bodyPr/>
        <a:lstStyle/>
        <a:p>
          <a:r>
            <a:rPr lang="hr-HR" dirty="0" smtClean="0"/>
            <a:t>Osobe visokog rizika za razvoj problematičnog </a:t>
          </a:r>
          <a:endParaRPr lang="hr-HR" dirty="0"/>
        </a:p>
      </dgm:t>
    </dgm:pt>
    <dgm:pt modelId="{2C991745-1DB3-4C9C-8358-D9F89B031976}" type="parTrans" cxnId="{98B7D7A8-C613-4646-B24D-2A97793C8D8D}">
      <dgm:prSet/>
      <dgm:spPr/>
      <dgm:t>
        <a:bodyPr/>
        <a:lstStyle/>
        <a:p>
          <a:endParaRPr lang="hr-HR"/>
        </a:p>
      </dgm:t>
    </dgm:pt>
    <dgm:pt modelId="{446FC55C-B906-4F5A-931E-922DE43C614C}" type="sibTrans" cxnId="{98B7D7A8-C613-4646-B24D-2A97793C8D8D}">
      <dgm:prSet/>
      <dgm:spPr/>
      <dgm:t>
        <a:bodyPr/>
        <a:lstStyle/>
        <a:p>
          <a:endParaRPr lang="hr-HR"/>
        </a:p>
      </dgm:t>
    </dgm:pt>
    <dgm:pt modelId="{D8489FB8-72DA-418C-A43E-1A889DBF1D0C}">
      <dgm:prSet phldrT="[Text]"/>
      <dgm:spPr/>
      <dgm:t>
        <a:bodyPr/>
        <a:lstStyle/>
        <a:p>
          <a:r>
            <a:rPr lang="hr-HR" dirty="0" smtClean="0"/>
            <a:t>Problematično kockanje</a:t>
          </a:r>
          <a:endParaRPr lang="hr-HR" dirty="0"/>
        </a:p>
      </dgm:t>
    </dgm:pt>
    <dgm:pt modelId="{CCEAB2BF-A622-4F96-B94C-C8BAB7A58C1C}" type="parTrans" cxnId="{487E0633-25CC-4F38-8281-C62492073881}">
      <dgm:prSet/>
      <dgm:spPr/>
      <dgm:t>
        <a:bodyPr/>
        <a:lstStyle/>
        <a:p>
          <a:endParaRPr lang="hr-HR"/>
        </a:p>
      </dgm:t>
    </dgm:pt>
    <dgm:pt modelId="{A066E229-E5FE-4744-B0C2-951971A28004}" type="sibTrans" cxnId="{487E0633-25CC-4F38-8281-C62492073881}">
      <dgm:prSet/>
      <dgm:spPr/>
      <dgm:t>
        <a:bodyPr/>
        <a:lstStyle/>
        <a:p>
          <a:endParaRPr lang="hr-HR"/>
        </a:p>
      </dgm:t>
    </dgm:pt>
    <dgm:pt modelId="{EA6102D6-D2FF-4893-9E7A-597C4FBEB8E8}" type="pres">
      <dgm:prSet presAssocID="{CCF16931-7D63-4B72-BE3C-AFB0B2EBC533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F9EF0813-C752-4124-8BF0-ACB23B4BFE1F}" type="pres">
      <dgm:prSet presAssocID="{CCF16931-7D63-4B72-BE3C-AFB0B2EBC533}" presName="dummyMaxCanvas" presStyleCnt="0"/>
      <dgm:spPr/>
    </dgm:pt>
    <dgm:pt modelId="{50F3B120-A817-46AA-92F8-4EA928536632}" type="pres">
      <dgm:prSet presAssocID="{CCF16931-7D63-4B72-BE3C-AFB0B2EBC533}" presName="parentComposite" presStyleCnt="0"/>
      <dgm:spPr/>
    </dgm:pt>
    <dgm:pt modelId="{3016DF0A-1125-4F4E-86E5-F28AB25B0F2A}" type="pres">
      <dgm:prSet presAssocID="{CCF16931-7D63-4B72-BE3C-AFB0B2EBC533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hr-HR"/>
        </a:p>
      </dgm:t>
    </dgm:pt>
    <dgm:pt modelId="{E2C6B39E-1101-4839-8456-FEFFDB80594E}" type="pres">
      <dgm:prSet presAssocID="{CCF16931-7D63-4B72-BE3C-AFB0B2EBC533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hr-HR"/>
        </a:p>
      </dgm:t>
    </dgm:pt>
    <dgm:pt modelId="{A190F8A6-17AB-4D7B-B88A-2ABFB798FA28}" type="pres">
      <dgm:prSet presAssocID="{CCF16931-7D63-4B72-BE3C-AFB0B2EBC533}" presName="childrenComposite" presStyleCnt="0"/>
      <dgm:spPr/>
    </dgm:pt>
    <dgm:pt modelId="{AF26A772-ED21-4E22-AF7F-2A12525EAD7D}" type="pres">
      <dgm:prSet presAssocID="{CCF16931-7D63-4B72-BE3C-AFB0B2EBC533}" presName="dummyMaxCanvas_ChildArea" presStyleCnt="0"/>
      <dgm:spPr/>
    </dgm:pt>
    <dgm:pt modelId="{6CF97F6E-B8B5-4604-8DCF-B94D3F7A2147}" type="pres">
      <dgm:prSet presAssocID="{CCF16931-7D63-4B72-BE3C-AFB0B2EBC533}" presName="fulcrum" presStyleLbl="alignAccFollowNode1" presStyleIdx="2" presStyleCnt="4"/>
      <dgm:spPr/>
    </dgm:pt>
    <dgm:pt modelId="{6D1F0BAB-FC75-4013-BF9C-AEEFAE7C452C}" type="pres">
      <dgm:prSet presAssocID="{CCF16931-7D63-4B72-BE3C-AFB0B2EBC533}" presName="balance_23" presStyleLbl="alignAccFollowNode1" presStyleIdx="3" presStyleCnt="4">
        <dgm:presLayoutVars>
          <dgm:bulletEnabled val="1"/>
        </dgm:presLayoutVars>
      </dgm:prSet>
      <dgm:spPr/>
    </dgm:pt>
    <dgm:pt modelId="{6DB232EE-5701-4848-BC83-01FC88FEB25A}" type="pres">
      <dgm:prSet presAssocID="{CCF16931-7D63-4B72-BE3C-AFB0B2EBC533}" presName="right_23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B6A5104-5DE8-4BE5-AAA0-0DE9EC0B9E50}" type="pres">
      <dgm:prSet presAssocID="{CCF16931-7D63-4B72-BE3C-AFB0B2EBC533}" presName="right_23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5B5563A-64FF-4BEE-8D8F-FCC48374FBFD}" type="pres">
      <dgm:prSet presAssocID="{CCF16931-7D63-4B72-BE3C-AFB0B2EBC533}" presName="right_23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847F395-1FFA-4B7D-B3FA-04B8E6BE1E30}" type="pres">
      <dgm:prSet presAssocID="{CCF16931-7D63-4B72-BE3C-AFB0B2EBC533}" presName="left_23_1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BA938F5-BF38-4059-87DF-8B064700CB08}" type="pres">
      <dgm:prSet presAssocID="{CCF16931-7D63-4B72-BE3C-AFB0B2EBC533}" presName="left_23_2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5B79D6FE-D67D-462F-94D5-46D278CEB566}" srcId="{8E7B790C-DDC5-4F54-AFC3-D3CF772518F1}" destId="{1AA68A31-B14E-4AB9-B9C1-E5413B9D20FD}" srcOrd="0" destOrd="0" parTransId="{84953531-10D5-4D85-830C-250FB499840D}" sibTransId="{97194428-374C-4BF4-984A-2EDF670314BB}"/>
    <dgm:cxn modelId="{29BC8DD1-D8D3-4B23-8817-AC0EC049AE58}" type="presOf" srcId="{B2F92051-9E66-4BA6-BC50-4F52FA198EBB}" destId="{6DB232EE-5701-4848-BC83-01FC88FEB25A}" srcOrd="0" destOrd="0" presId="urn:microsoft.com/office/officeart/2005/8/layout/balance1"/>
    <dgm:cxn modelId="{41340476-47AE-4090-B9C4-60DE411B4D17}" type="presOf" srcId="{D8489FB8-72DA-418C-A43E-1A889DBF1D0C}" destId="{95B5563A-64FF-4BEE-8D8F-FCC48374FBFD}" srcOrd="0" destOrd="0" presId="urn:microsoft.com/office/officeart/2005/8/layout/balance1"/>
    <dgm:cxn modelId="{56986982-243C-4919-93B3-66841A9C3712}" type="presOf" srcId="{1AA68A31-B14E-4AB9-B9C1-E5413B9D20FD}" destId="{5847F395-1FFA-4B7D-B3FA-04B8E6BE1E30}" srcOrd="0" destOrd="0" presId="urn:microsoft.com/office/officeart/2005/8/layout/balance1"/>
    <dgm:cxn modelId="{487E0633-25CC-4F38-8281-C62492073881}" srcId="{885C51D4-7BC2-4CCA-A304-44B31F39B40C}" destId="{D8489FB8-72DA-418C-A43E-1A889DBF1D0C}" srcOrd="2" destOrd="0" parTransId="{CCEAB2BF-A622-4F96-B94C-C8BAB7A58C1C}" sibTransId="{A066E229-E5FE-4744-B0C2-951971A28004}"/>
    <dgm:cxn modelId="{98B7D7A8-C613-4646-B24D-2A97793C8D8D}" srcId="{885C51D4-7BC2-4CCA-A304-44B31F39B40C}" destId="{55CE3042-DDBB-49F1-ADC5-E53CACCD8D2F}" srcOrd="1" destOrd="0" parTransId="{2C991745-1DB3-4C9C-8358-D9F89B031976}" sibTransId="{446FC55C-B906-4F5A-931E-922DE43C614C}"/>
    <dgm:cxn modelId="{5782BC8A-8615-4A24-976C-69F57D32ED4F}" srcId="{CCF16931-7D63-4B72-BE3C-AFB0B2EBC533}" destId="{885C51D4-7BC2-4CCA-A304-44B31F39B40C}" srcOrd="1" destOrd="0" parTransId="{67F70769-28E4-4EC8-8C3A-25E88710215A}" sibTransId="{BC5A00E5-E393-4026-91DC-781E3A1142BF}"/>
    <dgm:cxn modelId="{A867D286-26B7-421A-81B9-E4F96047CC3C}" srcId="{8E7B790C-DDC5-4F54-AFC3-D3CF772518F1}" destId="{57B9AFDB-7915-4277-8702-49F0C5252814}" srcOrd="1" destOrd="0" parTransId="{5D1CE9D2-04CD-421A-8E96-D7EEBD09D4B6}" sibTransId="{2ECEAE96-4001-4DFE-82AE-54D974CF00BB}"/>
    <dgm:cxn modelId="{69F8ABCC-1A53-4293-B3E2-442C808FCB14}" type="presOf" srcId="{CCF16931-7D63-4B72-BE3C-AFB0B2EBC533}" destId="{EA6102D6-D2FF-4893-9E7A-597C4FBEB8E8}" srcOrd="0" destOrd="0" presId="urn:microsoft.com/office/officeart/2005/8/layout/balance1"/>
    <dgm:cxn modelId="{6D3432F7-0376-4C3C-B3F2-4E14998BEB15}" type="presOf" srcId="{885C51D4-7BC2-4CCA-A304-44B31F39B40C}" destId="{E2C6B39E-1101-4839-8456-FEFFDB80594E}" srcOrd="0" destOrd="0" presId="urn:microsoft.com/office/officeart/2005/8/layout/balance1"/>
    <dgm:cxn modelId="{9B7781DF-3E25-420E-9C7E-6C0C2515115F}" type="presOf" srcId="{55CE3042-DDBB-49F1-ADC5-E53CACCD8D2F}" destId="{AB6A5104-5DE8-4BE5-AAA0-0DE9EC0B9E50}" srcOrd="0" destOrd="0" presId="urn:microsoft.com/office/officeart/2005/8/layout/balance1"/>
    <dgm:cxn modelId="{B27C2546-8023-4842-B2D2-FFAA77C82E40}" srcId="{CCF16931-7D63-4B72-BE3C-AFB0B2EBC533}" destId="{8E7B790C-DDC5-4F54-AFC3-D3CF772518F1}" srcOrd="0" destOrd="0" parTransId="{8C4AAAC9-4473-46DF-B222-28C20F962D54}" sibTransId="{227755E3-927F-4A01-90D9-28E89DAF1B3F}"/>
    <dgm:cxn modelId="{A551F435-1D05-4969-AAC1-D1A69837CEB4}" srcId="{885C51D4-7BC2-4CCA-A304-44B31F39B40C}" destId="{B2F92051-9E66-4BA6-BC50-4F52FA198EBB}" srcOrd="0" destOrd="0" parTransId="{86744143-8897-4B49-AFC8-BF32E1AC60E9}" sibTransId="{99E8BD5A-FBA1-4833-8FE1-6A410A78D5FC}"/>
    <dgm:cxn modelId="{769ED7F9-98D9-47A1-B3DD-5AC46945E814}" type="presOf" srcId="{8E7B790C-DDC5-4F54-AFC3-D3CF772518F1}" destId="{3016DF0A-1125-4F4E-86E5-F28AB25B0F2A}" srcOrd="0" destOrd="0" presId="urn:microsoft.com/office/officeart/2005/8/layout/balance1"/>
    <dgm:cxn modelId="{E1DCCC22-8FDA-4ABE-98CA-D2F7CE1569F8}" type="presOf" srcId="{57B9AFDB-7915-4277-8702-49F0C5252814}" destId="{9BA938F5-BF38-4059-87DF-8B064700CB08}" srcOrd="0" destOrd="0" presId="urn:microsoft.com/office/officeart/2005/8/layout/balance1"/>
    <dgm:cxn modelId="{9FC703F0-BD82-4728-B420-F5C81D7B2FA1}" type="presParOf" srcId="{EA6102D6-D2FF-4893-9E7A-597C4FBEB8E8}" destId="{F9EF0813-C752-4124-8BF0-ACB23B4BFE1F}" srcOrd="0" destOrd="0" presId="urn:microsoft.com/office/officeart/2005/8/layout/balance1"/>
    <dgm:cxn modelId="{B1BC7AEA-1E3B-4582-9031-5EE81EE645F4}" type="presParOf" srcId="{EA6102D6-D2FF-4893-9E7A-597C4FBEB8E8}" destId="{50F3B120-A817-46AA-92F8-4EA928536632}" srcOrd="1" destOrd="0" presId="urn:microsoft.com/office/officeart/2005/8/layout/balance1"/>
    <dgm:cxn modelId="{05489D3C-D8A1-4C3E-8BCB-BADB97F8E4B0}" type="presParOf" srcId="{50F3B120-A817-46AA-92F8-4EA928536632}" destId="{3016DF0A-1125-4F4E-86E5-F28AB25B0F2A}" srcOrd="0" destOrd="0" presId="urn:microsoft.com/office/officeart/2005/8/layout/balance1"/>
    <dgm:cxn modelId="{38900F84-9D1E-4E27-873A-EB7041FE3329}" type="presParOf" srcId="{50F3B120-A817-46AA-92F8-4EA928536632}" destId="{E2C6B39E-1101-4839-8456-FEFFDB80594E}" srcOrd="1" destOrd="0" presId="urn:microsoft.com/office/officeart/2005/8/layout/balance1"/>
    <dgm:cxn modelId="{0E29EB25-9694-4A2C-9CB5-AC36B9157177}" type="presParOf" srcId="{EA6102D6-D2FF-4893-9E7A-597C4FBEB8E8}" destId="{A190F8A6-17AB-4D7B-B88A-2ABFB798FA28}" srcOrd="2" destOrd="0" presId="urn:microsoft.com/office/officeart/2005/8/layout/balance1"/>
    <dgm:cxn modelId="{CA029E6C-87A2-4E67-8F2F-F3398AD14CB2}" type="presParOf" srcId="{A190F8A6-17AB-4D7B-B88A-2ABFB798FA28}" destId="{AF26A772-ED21-4E22-AF7F-2A12525EAD7D}" srcOrd="0" destOrd="0" presId="urn:microsoft.com/office/officeart/2005/8/layout/balance1"/>
    <dgm:cxn modelId="{D7A71E31-57B3-451D-AF0E-29A93ECF35E3}" type="presParOf" srcId="{A190F8A6-17AB-4D7B-B88A-2ABFB798FA28}" destId="{6CF97F6E-B8B5-4604-8DCF-B94D3F7A2147}" srcOrd="1" destOrd="0" presId="urn:microsoft.com/office/officeart/2005/8/layout/balance1"/>
    <dgm:cxn modelId="{982AA62F-E4D5-4855-B9EA-7B59373381A9}" type="presParOf" srcId="{A190F8A6-17AB-4D7B-B88A-2ABFB798FA28}" destId="{6D1F0BAB-FC75-4013-BF9C-AEEFAE7C452C}" srcOrd="2" destOrd="0" presId="urn:microsoft.com/office/officeart/2005/8/layout/balance1"/>
    <dgm:cxn modelId="{94B57974-E9E5-4B35-A192-AB94F56A9840}" type="presParOf" srcId="{A190F8A6-17AB-4D7B-B88A-2ABFB798FA28}" destId="{6DB232EE-5701-4848-BC83-01FC88FEB25A}" srcOrd="3" destOrd="0" presId="urn:microsoft.com/office/officeart/2005/8/layout/balance1"/>
    <dgm:cxn modelId="{8E79CFD2-A602-4BDC-95A1-023F9B2448C4}" type="presParOf" srcId="{A190F8A6-17AB-4D7B-B88A-2ABFB798FA28}" destId="{AB6A5104-5DE8-4BE5-AAA0-0DE9EC0B9E50}" srcOrd="4" destOrd="0" presId="urn:microsoft.com/office/officeart/2005/8/layout/balance1"/>
    <dgm:cxn modelId="{5AE2E7EC-5762-46BE-89A3-6DE2387D4F01}" type="presParOf" srcId="{A190F8A6-17AB-4D7B-B88A-2ABFB798FA28}" destId="{95B5563A-64FF-4BEE-8D8F-FCC48374FBFD}" srcOrd="5" destOrd="0" presId="urn:microsoft.com/office/officeart/2005/8/layout/balance1"/>
    <dgm:cxn modelId="{09F4771B-45BE-4BA8-B30B-4080F191A2E7}" type="presParOf" srcId="{A190F8A6-17AB-4D7B-B88A-2ABFB798FA28}" destId="{5847F395-1FFA-4B7D-B3FA-04B8E6BE1E30}" srcOrd="6" destOrd="0" presId="urn:microsoft.com/office/officeart/2005/8/layout/balance1"/>
    <dgm:cxn modelId="{7C958335-5B4B-4118-97D8-BAA4E9DF5D07}" type="presParOf" srcId="{A190F8A6-17AB-4D7B-B88A-2ABFB798FA28}" destId="{9BA938F5-BF38-4059-87DF-8B064700CB08}" srcOrd="7" destOrd="0" presId="urn:microsoft.com/office/officeart/2005/8/layout/balance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FDB66-51DF-4294-8E62-9DDEF9C7F125}" type="datetimeFigureOut">
              <a:rPr lang="sr-Latn-CS" smtClean="0"/>
              <a:pPr/>
              <a:t>22.11.2012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82F2A-828B-4CB5-88F0-8F23D647461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hr-HR" b="0" dirty="0" smtClean="0">
                <a:solidFill>
                  <a:srgbClr val="FF0000"/>
                </a:solidFill>
              </a:rPr>
              <a:t>stereotip adolescencije</a:t>
            </a:r>
            <a:r>
              <a:rPr lang="hr-HR" b="0" dirty="0" smtClean="0">
                <a:solidFill>
                  <a:schemeClr val="tx2"/>
                </a:solidFill>
              </a:rPr>
              <a:t>, temeljen na njezine tri karakteristike: 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hr-HR" b="0" dirty="0" smtClean="0">
                <a:solidFill>
                  <a:schemeClr val="tx2"/>
                </a:solidFill>
              </a:rPr>
              <a:t>čestim oscilacijama raspoloženja, 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hr-HR" b="0" dirty="0" smtClean="0">
                <a:solidFill>
                  <a:schemeClr val="tx2"/>
                </a:solidFill>
              </a:rPr>
              <a:t>zategnutim odnosima s roditeljima i 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hr-HR" b="0" dirty="0" smtClean="0">
                <a:solidFill>
                  <a:schemeClr val="tx2"/>
                </a:solidFill>
              </a:rPr>
              <a:t>sklonosti poduzimanja rizika, što dovodi do češćeg delinkventnog ponašanja među adolescentima (Arnett 1999),.</a:t>
            </a:r>
          </a:p>
          <a:p>
            <a:endParaRPr lang="hr-HR" dirty="0" smtClean="0"/>
          </a:p>
          <a:p>
            <a:pPr>
              <a:buClr>
                <a:srgbClr val="FF6600"/>
              </a:buClr>
              <a:buFont typeface="Wingdings" pitchFamily="2" charset="2"/>
              <a:buChar char="v"/>
            </a:pPr>
            <a:r>
              <a:rPr lang="hr-HR" b="1" dirty="0" smtClean="0">
                <a:solidFill>
                  <a:srgbClr val="990000"/>
                </a:solidFill>
              </a:rPr>
              <a:t>Prvu fazu</a:t>
            </a:r>
            <a:r>
              <a:rPr lang="hr-HR" b="1" dirty="0" smtClean="0">
                <a:solidFill>
                  <a:srgbClr val="333333"/>
                </a:solidFill>
              </a:rPr>
              <a:t> čini prijelaz iz djetinjstva u ranu adolescenciju preko naleta puberteta i ona predstavlja razdoblje intenzivnog rasta i dalekosežnih promjena - fizičkih, kognitivnih i emocionalnih.</a:t>
            </a:r>
          </a:p>
          <a:p>
            <a:pPr>
              <a:buClr>
                <a:srgbClr val="FF6600"/>
              </a:buClr>
              <a:buFont typeface="Wingdings" pitchFamily="2" charset="2"/>
              <a:buNone/>
            </a:pPr>
            <a:r>
              <a:rPr lang="hr-HR" b="1" dirty="0" smtClean="0">
                <a:solidFill>
                  <a:srgbClr val="333333"/>
                </a:solidFill>
              </a:rPr>
              <a:t> </a:t>
            </a:r>
          </a:p>
          <a:p>
            <a:pPr>
              <a:buClr>
                <a:srgbClr val="FF6600"/>
              </a:buClr>
              <a:buFont typeface="Wingdings" pitchFamily="2" charset="2"/>
              <a:buChar char="v"/>
            </a:pPr>
            <a:r>
              <a:rPr lang="hr-HR" b="1" dirty="0" smtClean="0">
                <a:solidFill>
                  <a:srgbClr val="333333"/>
                </a:solidFill>
              </a:rPr>
              <a:t> Prati je </a:t>
            </a:r>
            <a:r>
              <a:rPr lang="hr-HR" b="1" dirty="0" smtClean="0">
                <a:solidFill>
                  <a:srgbClr val="990000"/>
                </a:solidFill>
              </a:rPr>
              <a:t>slijedeća faza</a:t>
            </a:r>
            <a:r>
              <a:rPr lang="hr-HR" b="1" dirty="0" smtClean="0">
                <a:solidFill>
                  <a:srgbClr val="333333"/>
                </a:solidFill>
              </a:rPr>
              <a:t> prijelaza u odraslu dob, koja je preko uključivanja različitih „putova“ prolaza obično jače produžena i traje približno od srednje/kasne adolescencije do srednjih dvadesetih godina (Briggs 2008).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82F2A-828B-4CB5-88F0-8F23D647461A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Nije problem uspostavit iapstinenciju već istu održati.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82F2A-828B-4CB5-88F0-8F23D647461A}" type="slidenum">
              <a:rPr lang="hr-HR" smtClean="0"/>
              <a:pPr/>
              <a:t>24</a:t>
            </a:fld>
            <a:endParaRPr lang="hr-H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sz="1600" i="1" dirty="0" smtClean="0"/>
              <a:t>Umjesto da se djecu (čovjeka)</a:t>
            </a:r>
            <a:endParaRPr lang="en-US" sz="1600" i="1" dirty="0" smtClean="0"/>
          </a:p>
          <a:p>
            <a:pPr>
              <a:lnSpc>
                <a:spcPct val="90000"/>
              </a:lnSpc>
            </a:pPr>
            <a:r>
              <a:rPr lang="hr-HR" sz="1200" dirty="0" smtClean="0"/>
              <a:t>što ranijeg otkrivanja pojedinaca, pripadnika vulnerabilnih skupina (najčešće djece disfunkcionalnih obitelji), te da se osigura personalno prilagođena stručna pomoć i zaštita</a:t>
            </a:r>
          </a:p>
          <a:p>
            <a:pPr>
              <a:lnSpc>
                <a:spcPct val="90000"/>
              </a:lnSpc>
            </a:pPr>
            <a:r>
              <a:rPr lang="hr-HR" sz="1200" dirty="0" smtClean="0"/>
              <a:t>Da se organizira što jednostavnije dostupna savjetodavna pomoć i tretman stručno vođenim razgovorom za osobe koje imaju mentalne probleme koji se javljaju kao posljedica poremećenih interpersonalnih odnosa (posao…)</a:t>
            </a:r>
          </a:p>
          <a:p>
            <a:pPr>
              <a:lnSpc>
                <a:spcPct val="90000"/>
              </a:lnSpc>
            </a:pPr>
            <a:r>
              <a:rPr lang="hr-HR" sz="1200" dirty="0" smtClean="0"/>
              <a:t>i za obitelji opterećene težim maritalnim problemima i problemima u svezi odgoja djece  </a:t>
            </a:r>
            <a:endParaRPr lang="en-US" sz="1200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82F2A-828B-4CB5-88F0-8F23D647461A}" type="slidenum">
              <a:rPr lang="hr-HR" smtClean="0"/>
              <a:pPr/>
              <a:t>32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Tjelesnu ovisnost moguće je</a:t>
            </a:r>
            <a:r>
              <a:rPr lang="hr-HR" baseline="0" dirty="0" smtClean="0"/>
              <a:t> relativno lako i brzo ukloniti, iako je bolno.</a:t>
            </a:r>
          </a:p>
          <a:p>
            <a:r>
              <a:rPr lang="hr-HR" i="1" baseline="0" dirty="0" smtClean="0"/>
              <a:t>Treba naučiti kako živjeti bez droge</a:t>
            </a:r>
          </a:p>
          <a:p>
            <a:r>
              <a:rPr lang="hr-HR" sz="1400" b="1" baseline="0" dirty="0" smtClean="0"/>
              <a:t>Psihička je ovisnost </a:t>
            </a:r>
            <a:r>
              <a:rPr lang="hr-HR" baseline="0" dirty="0" smtClean="0"/>
              <a:t>stanje u kojem se osoba sjeća blagotvornog utjecaja droge i uvijek kad se nađe u situaciji nezadovoljene potrebe to se sjećanje javlja kao moguće rješenje za povratak u to stanje.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82F2A-828B-4CB5-88F0-8F23D647461A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Sve brojniji primjeri kada djeca zapovjedaju svojim roditeljima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82F2A-828B-4CB5-88F0-8F23D647461A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sz="1100" dirty="0" smtClean="0"/>
              <a:t>Droge su psihoaktivne supstancije koje </a:t>
            </a:r>
            <a:r>
              <a:rPr lang="pl-PL" sz="1100" dirty="0" smtClean="0"/>
              <a:t>neurobiokemijski djeluju na mozak izazivajuci</a:t>
            </a:r>
          </a:p>
          <a:p>
            <a:r>
              <a:rPr lang="hr-HR" sz="1100" dirty="0" smtClean="0"/>
              <a:t>poremecaje u njegovu funkcioniranju.</a:t>
            </a:r>
          </a:p>
          <a:p>
            <a:r>
              <a:rPr lang="pt-BR" dirty="0" smtClean="0"/>
              <a:t> </a:t>
            </a:r>
            <a:r>
              <a:rPr lang="pt-BR" sz="1100" dirty="0" smtClean="0"/>
              <a:t>Mijenja se dozivljajna sfera te se ocituju</a:t>
            </a:r>
            <a:r>
              <a:rPr lang="hr-HR" sz="1100" dirty="0" smtClean="0"/>
              <a:t> psihijatrijski simptomi. Izaziva se poremecaj</a:t>
            </a:r>
          </a:p>
          <a:p>
            <a:r>
              <a:rPr lang="hr-HR" sz="1100" dirty="0" smtClean="0"/>
              <a:t>primarno pracen osjecajem ugode ili uzitka.</a:t>
            </a:r>
          </a:p>
          <a:p>
            <a:r>
              <a:rPr lang="it-IT" dirty="0" smtClean="0"/>
              <a:t> </a:t>
            </a:r>
            <a:r>
              <a:rPr lang="it-IT" sz="1100" dirty="0" smtClean="0"/>
              <a:t>Droge se mogu uzimati eksperimentalno ili</a:t>
            </a:r>
            <a:r>
              <a:rPr lang="hr-HR" sz="1100" dirty="0" smtClean="0"/>
              <a:t> rekreativno - povremeno bez razvoja obrasca</a:t>
            </a:r>
          </a:p>
          <a:p>
            <a:r>
              <a:rPr lang="hr-HR" sz="1100" dirty="0" smtClean="0"/>
              <a:t>ovisnosti.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82F2A-828B-4CB5-88F0-8F23D647461A}" type="slidenum">
              <a:rPr lang="hr-HR" smtClean="0"/>
              <a:pPr/>
              <a:t>12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82F2A-828B-4CB5-88F0-8F23D647461A}" type="slidenum">
              <a:rPr lang="hr-HR" smtClean="0"/>
              <a:pPr/>
              <a:t>14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Kod kockara nema bioloških testova za otkrivanje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82F2A-828B-4CB5-88F0-8F23D647461A}" type="slidenum">
              <a:rPr lang="hr-HR" smtClean="0"/>
              <a:pPr/>
              <a:t>20</a:t>
            </a:fld>
            <a:endParaRPr lang="hr-H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Početnik na nesreću uvijek dobiva, </a:t>
            </a:r>
          </a:p>
          <a:p>
            <a:r>
              <a:rPr lang="hr-HR" dirty="0" smtClean="0"/>
              <a:t>u tome regredira na razinu dvogodišnjeg</a:t>
            </a:r>
            <a:r>
              <a:rPr lang="hr-HR" baseline="0" dirty="0" smtClean="0"/>
              <a:t> djeteta</a:t>
            </a:r>
          </a:p>
          <a:p>
            <a:endParaRPr lang="hr-HR" baseline="0" dirty="0" smtClean="0"/>
          </a:p>
          <a:p>
            <a:r>
              <a:rPr lang="hr-HR" baseline="0" dirty="0" smtClean="0"/>
              <a:t>Ako želiš zaraditi na kocki OTVORI KOCKARNICU</a:t>
            </a:r>
          </a:p>
          <a:p>
            <a:r>
              <a:rPr lang="hr-HR" baseline="0" dirty="0" smtClean="0"/>
              <a:t>Jer je to jedini način da zaradiš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82F2A-828B-4CB5-88F0-8F23D647461A}" type="slidenum">
              <a:rPr lang="hr-HR" smtClean="0"/>
              <a:pPr/>
              <a:t>21</a:t>
            </a:fld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Nagrada  u mozgu je jednaka – kod uzimanja droge </a:t>
            </a:r>
          </a:p>
          <a:p>
            <a:r>
              <a:rPr lang="hr-HR" dirty="0" smtClean="0"/>
              <a:t>		</a:t>
            </a:r>
            <a:r>
              <a:rPr lang="hr-HR" baseline="0" dirty="0" smtClean="0"/>
              <a:t>    - kod nekog uspjeha (sport)</a:t>
            </a:r>
          </a:p>
          <a:p>
            <a:r>
              <a:rPr lang="hr-HR" baseline="0" dirty="0" smtClean="0"/>
              <a:t>DOBITAK – </a:t>
            </a:r>
            <a:r>
              <a:rPr lang="hr-HR" b="1" baseline="0" dirty="0" smtClean="0"/>
              <a:t>sreća</a:t>
            </a:r>
            <a:r>
              <a:rPr lang="hr-HR" baseline="0" dirty="0" smtClean="0"/>
              <a:t> –dopaminska gratifikacija</a:t>
            </a:r>
          </a:p>
          <a:p>
            <a:endParaRPr lang="hr-HR" baseline="0" dirty="0" smtClean="0"/>
          </a:p>
          <a:p>
            <a:r>
              <a:rPr lang="hr-HR" baseline="0" dirty="0" smtClean="0"/>
              <a:t>GUBITAK- </a:t>
            </a:r>
            <a:r>
              <a:rPr lang="hr-HR" b="1" baseline="0" dirty="0" smtClean="0"/>
              <a:t>uzbuđenje</a:t>
            </a:r>
            <a:r>
              <a:rPr lang="hr-HR" b="0" baseline="0" dirty="0" smtClean="0"/>
              <a:t> – adrenalinska gratifikacija</a:t>
            </a:r>
            <a:endParaRPr lang="hr-H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82F2A-828B-4CB5-88F0-8F23D647461A}" type="slidenum">
              <a:rPr lang="hr-HR" smtClean="0"/>
              <a:pPr/>
              <a:t>22</a:t>
            </a:fld>
            <a:endParaRPr lang="hr-H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82F2A-828B-4CB5-88F0-8F23D647461A}" type="slidenum">
              <a:rPr lang="hr-HR" smtClean="0"/>
              <a:pPr/>
              <a:t>23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1577CCF-D61B-4805-A840-9219D75CB739}" type="datetimeFigureOut">
              <a:rPr lang="sr-Latn-CS" smtClean="0"/>
              <a:pPr/>
              <a:t>22.11.2012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B41B7FF-D488-4A9C-BD62-25FE4B89FC2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7CCF-D61B-4805-A840-9219D75CB739}" type="datetimeFigureOut">
              <a:rPr lang="sr-Latn-CS" smtClean="0"/>
              <a:pPr/>
              <a:t>22.11.2012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B7FF-D488-4A9C-BD62-25FE4B89FC2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7CCF-D61B-4805-A840-9219D75CB739}" type="datetimeFigureOut">
              <a:rPr lang="sr-Latn-CS" smtClean="0"/>
              <a:pPr/>
              <a:t>22.11.2012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B7FF-D488-4A9C-BD62-25FE4B89FC2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1577CCF-D61B-4805-A840-9219D75CB739}" type="datetimeFigureOut">
              <a:rPr lang="sr-Latn-CS" smtClean="0"/>
              <a:pPr/>
              <a:t>22.11.2012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B7FF-D488-4A9C-BD62-25FE4B89FC2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1577CCF-D61B-4805-A840-9219D75CB739}" type="datetimeFigureOut">
              <a:rPr lang="sr-Latn-CS" smtClean="0"/>
              <a:pPr/>
              <a:t>22.11.2012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B41B7FF-D488-4A9C-BD62-25FE4B89FC2B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1577CCF-D61B-4805-A840-9219D75CB739}" type="datetimeFigureOut">
              <a:rPr lang="sr-Latn-CS" smtClean="0"/>
              <a:pPr/>
              <a:t>22.11.2012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B41B7FF-D488-4A9C-BD62-25FE4B89FC2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1577CCF-D61B-4805-A840-9219D75CB739}" type="datetimeFigureOut">
              <a:rPr lang="sr-Latn-CS" smtClean="0"/>
              <a:pPr/>
              <a:t>22.11.2012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B41B7FF-D488-4A9C-BD62-25FE4B89FC2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7CCF-D61B-4805-A840-9219D75CB739}" type="datetimeFigureOut">
              <a:rPr lang="sr-Latn-CS" smtClean="0"/>
              <a:pPr/>
              <a:t>22.11.2012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B7FF-D488-4A9C-BD62-25FE4B89FC2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1577CCF-D61B-4805-A840-9219D75CB739}" type="datetimeFigureOut">
              <a:rPr lang="sr-Latn-CS" smtClean="0"/>
              <a:pPr/>
              <a:t>22.11.2012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B41B7FF-D488-4A9C-BD62-25FE4B89FC2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Rectangle 4"/>
          <p:cNvSpPr/>
          <p:nvPr userDrawn="1"/>
        </p:nvSpPr>
        <p:spPr>
          <a:xfrm>
            <a:off x="857224" y="765194"/>
            <a:ext cx="7786742" cy="308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sz="1800" dirty="0" smtClean="0"/>
              <a:t>Konzument se privikava na taj jednostavan i učinkovit mehanizm pridobivanja ugode i zadovoljstva gubeći sve više motivaciju da traži izvore zadovoljstva i nagradu kroz niz aktivnosti, kroz </a:t>
            </a:r>
            <a:r>
              <a:rPr lang="hr-HR" sz="1800" b="1" dirty="0" smtClean="0"/>
              <a:t>vlastiti uspjeh</a:t>
            </a:r>
            <a:r>
              <a:rPr lang="hr-HR" sz="1800" dirty="0" smtClean="0"/>
              <a:t>, kroz </a:t>
            </a:r>
            <a:r>
              <a:rPr lang="hr-HR" sz="1800" b="1" dirty="0" smtClean="0"/>
              <a:t>sve ono što život doista čini vrijednim življenja.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r-HR" sz="1800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sz="1800" dirty="0" smtClean="0"/>
              <a:t>Što se više udaljava od normalnih životnih sadržaja i druženja to će mu sve više jačati žudnja da sve spomenuto čega se radi droge odrekao, nadomjesti upravo drogiranjem</a:t>
            </a:r>
            <a:r>
              <a:rPr lang="hr-HR" b="1" dirty="0" smtClean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r-HR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sz="1800" dirty="0" smtClean="0"/>
              <a:t>Zaneseni drogama mladi konzumenti gotovo da se takmiče tko će više toga iskušati. Videći kako dileri zarađuju žele i oni dobiti na važnosti upravo preprodajom droga.</a:t>
            </a:r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1577CCF-D61B-4805-A840-9219D75CB739}" type="datetimeFigureOut">
              <a:rPr lang="sr-Latn-CS" smtClean="0"/>
              <a:pPr/>
              <a:t>22.11.2012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B41B7FF-D488-4A9C-BD62-25FE4B89FC2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1577CCF-D61B-4805-A840-9219D75CB739}" type="datetimeFigureOut">
              <a:rPr lang="sr-Latn-CS" smtClean="0"/>
              <a:pPr/>
              <a:t>22.11.2012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B41B7FF-D488-4A9C-BD62-25FE4B89FC2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1577CCF-D61B-4805-A840-9219D75CB739}" type="datetimeFigureOut">
              <a:rPr lang="sr-Latn-CS" smtClean="0"/>
              <a:pPr/>
              <a:t>22.11.2012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B41B7FF-D488-4A9C-BD62-25FE4B89FC2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IZAZOV PSIHOTROPNIH I NEKEMIJSKIH OVISNOSTI KOD MLADIH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643314"/>
            <a:ext cx="8062912" cy="2143140"/>
          </a:xfrm>
        </p:spPr>
        <p:txBody>
          <a:bodyPr>
            <a:normAutofit/>
          </a:bodyPr>
          <a:lstStyle/>
          <a:p>
            <a:pPr algn="ctr"/>
            <a:r>
              <a:rPr lang="hr-HR" sz="2400" dirty="0" smtClean="0"/>
              <a:t>Karmen Jureško, </a:t>
            </a:r>
            <a:r>
              <a:rPr lang="hr-HR" sz="2000" dirty="0" smtClean="0"/>
              <a:t>dr. med., psihijatar</a:t>
            </a:r>
          </a:p>
          <a:p>
            <a:pPr algn="ctr"/>
            <a:r>
              <a:rPr lang="hr-HR" sz="1800" dirty="0" smtClean="0"/>
              <a:t>Konzultant za psihodinamiku psihosocijalnih poremećaja kod djece i adolescenata</a:t>
            </a:r>
          </a:p>
          <a:p>
            <a:pPr algn="ctr"/>
            <a:endParaRPr lang="hr-HR" sz="1800" dirty="0" smtClean="0"/>
          </a:p>
          <a:p>
            <a:pPr algn="ctr"/>
            <a:endParaRPr lang="hr-HR" sz="1800" dirty="0" smtClean="0"/>
          </a:p>
          <a:p>
            <a:pPr algn="ctr"/>
            <a:r>
              <a:rPr lang="hr-HR" sz="1600" dirty="0" smtClean="0"/>
              <a:t>Rijeka, 23.11.2012.</a:t>
            </a:r>
          </a:p>
          <a:p>
            <a:pPr algn="ctr"/>
            <a:r>
              <a:rPr lang="hr-HR" sz="1400" b="1" dirty="0" smtClean="0"/>
              <a:t>karmen.juresko@zzjzpgz.hr</a:t>
            </a:r>
            <a:endParaRPr lang="hr-H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RIZIČNI ČIMBENICI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200" dirty="0" smtClean="0"/>
              <a:t>Kaotična obiteljska okolina; bolesni roditelji</a:t>
            </a:r>
          </a:p>
          <a:p>
            <a:endParaRPr lang="hr-HR" sz="2200" dirty="0" smtClean="0"/>
          </a:p>
          <a:p>
            <a:r>
              <a:rPr lang="hr-HR" sz="2200" dirty="0" smtClean="0"/>
              <a:t>Neučinkovito roditeljstvo</a:t>
            </a:r>
          </a:p>
          <a:p>
            <a:endParaRPr lang="hr-HR" sz="2200" dirty="0" smtClean="0"/>
          </a:p>
          <a:p>
            <a:r>
              <a:rPr lang="hr-HR" sz="2200" dirty="0" smtClean="0"/>
              <a:t>Nedostatak veze roditelj-dijete i nedostatak odgoja</a:t>
            </a:r>
          </a:p>
          <a:p>
            <a:endParaRPr lang="hr-HR" sz="2200" dirty="0" smtClean="0"/>
          </a:p>
          <a:p>
            <a:r>
              <a:rPr lang="hr-HR" sz="2200" dirty="0" smtClean="0"/>
              <a:t>Neprikladno povučeno ili agresivno ponašanje</a:t>
            </a:r>
          </a:p>
          <a:p>
            <a:endParaRPr lang="hr-HR" sz="2200" dirty="0" smtClean="0"/>
          </a:p>
          <a:p>
            <a:r>
              <a:rPr lang="hr-HR" sz="2200" dirty="0" smtClean="0"/>
              <a:t>Neuspjeh u školovanju</a:t>
            </a:r>
          </a:p>
          <a:p>
            <a:endParaRPr lang="hr-HR" sz="2200" dirty="0" smtClean="0"/>
          </a:p>
          <a:p>
            <a:r>
              <a:rPr lang="hr-HR" sz="2200" dirty="0" smtClean="0"/>
              <a:t>Druženje s vršnjacima koji su skloni devijantnom ponašanju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ZAŠTITNI ČIMBENICI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 smtClean="0"/>
              <a:t>Čvrste i pozitivne obiteljske veze</a:t>
            </a:r>
          </a:p>
          <a:p>
            <a:endParaRPr lang="hr-HR" sz="2000" dirty="0" smtClean="0"/>
          </a:p>
          <a:p>
            <a:r>
              <a:rPr lang="hr-HR" sz="2000" dirty="0" smtClean="0"/>
              <a:t>Nadzor roditelja nad aktivnostima djece i njihovih vršnjaka</a:t>
            </a:r>
          </a:p>
          <a:p>
            <a:endParaRPr lang="hr-HR" sz="2000" dirty="0" smtClean="0"/>
          </a:p>
          <a:p>
            <a:r>
              <a:rPr lang="hr-HR" sz="2000" dirty="0" smtClean="0"/>
              <a:t>Jasna pravila ponašanja</a:t>
            </a:r>
          </a:p>
          <a:p>
            <a:endParaRPr lang="hr-HR" sz="2000" dirty="0" smtClean="0"/>
          </a:p>
          <a:p>
            <a:r>
              <a:rPr lang="hr-HR" sz="2000" dirty="0" smtClean="0"/>
              <a:t>Uključenost roditelja u život djece</a:t>
            </a:r>
          </a:p>
          <a:p>
            <a:endParaRPr lang="hr-HR" sz="2000" dirty="0" smtClean="0"/>
          </a:p>
          <a:p>
            <a:r>
              <a:rPr lang="hr-HR" sz="2000" dirty="0" smtClean="0"/>
              <a:t>Uspjeh u školovanju</a:t>
            </a:r>
          </a:p>
          <a:p>
            <a:endParaRPr lang="hr-HR" sz="2000" dirty="0" smtClean="0"/>
          </a:p>
          <a:p>
            <a:r>
              <a:rPr lang="hr-HR" sz="2000" dirty="0" smtClean="0"/>
              <a:t>Usvajanje ustaljenih normi o uporabi droge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Podjela ovisnosti u praksi (I)</a:t>
            </a:r>
            <a:br>
              <a:rPr lang="pl-PL" b="1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 Alkohol</a:t>
            </a:r>
          </a:p>
          <a:p>
            <a:r>
              <a:rPr lang="hr-HR" dirty="0" smtClean="0"/>
              <a:t> Marihuna, hašiš</a:t>
            </a:r>
          </a:p>
          <a:p>
            <a:r>
              <a:rPr lang="pt-BR" dirty="0" smtClean="0"/>
              <a:t> Droge za inhalaciju (plin, aerosol, ljepilo)</a:t>
            </a:r>
          </a:p>
          <a:p>
            <a:r>
              <a:rPr lang="hr-HR" dirty="0" smtClean="0"/>
              <a:t> Narkotici (heroin, morfij, kodein)</a:t>
            </a:r>
          </a:p>
          <a:p>
            <a:r>
              <a:rPr lang="fi-FI" dirty="0" smtClean="0"/>
              <a:t> Stimulanti (amfetamin i derivati, kokain, </a:t>
            </a:r>
            <a:r>
              <a:rPr lang="hr-HR" dirty="0" smtClean="0"/>
              <a:t> </a:t>
            </a:r>
            <a:r>
              <a:rPr lang="fi-FI" dirty="0" smtClean="0"/>
              <a:t>nikotin)</a:t>
            </a:r>
          </a:p>
          <a:p>
            <a:r>
              <a:rPr lang="hr-HR" dirty="0" smtClean="0"/>
              <a:t> Depresori (barbiturati, sedativi)</a:t>
            </a:r>
          </a:p>
          <a:p>
            <a:r>
              <a:rPr lang="hr-HR" dirty="0" smtClean="0"/>
              <a:t> Halucinogeni (LSD, PCP, psilocybin, peyote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Podjela ovisnosti u praksi (II)</a:t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383130"/>
          </a:xfrm>
        </p:spPr>
        <p:txBody>
          <a:bodyPr/>
          <a:lstStyle/>
          <a:p>
            <a:r>
              <a:rPr lang="hr-HR" dirty="0" smtClean="0"/>
              <a:t> Alkohol, nikotin, sedativi</a:t>
            </a:r>
          </a:p>
          <a:p>
            <a:r>
              <a:rPr lang="hr-HR" dirty="0" smtClean="0"/>
              <a:t> Lake droge (marihuana, hašiš)</a:t>
            </a:r>
          </a:p>
          <a:p>
            <a:r>
              <a:rPr lang="hr-HR" dirty="0" smtClean="0"/>
              <a:t> Rekreativne droge (speed, ecstasy, LSD)</a:t>
            </a:r>
          </a:p>
          <a:p>
            <a:r>
              <a:rPr lang="hr-HR" dirty="0" smtClean="0"/>
              <a:t> Teške droge (heroin, kokain)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Marihuana i hašiš</a:t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5859"/>
            <a:ext cx="4038600" cy="496254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r-HR" b="1" dirty="0" smtClean="0"/>
              <a:t>INTOKSIKACIJA</a:t>
            </a:r>
          </a:p>
          <a:p>
            <a:endParaRPr lang="hr-HR" b="1" dirty="0" smtClean="0"/>
          </a:p>
          <a:p>
            <a:r>
              <a:rPr lang="hr-HR" sz="2500" dirty="0" smtClean="0"/>
              <a:t> Neprilagodjeno ponašanje, subeuforija s neodgovarajucim smijehom i grandioznošću</a:t>
            </a:r>
          </a:p>
          <a:p>
            <a:endParaRPr lang="hr-HR" sz="2500" dirty="0" smtClean="0"/>
          </a:p>
          <a:p>
            <a:r>
              <a:rPr lang="hr-HR" sz="2500" dirty="0" smtClean="0"/>
              <a:t> Anksioznost, sedacija, letargija</a:t>
            </a:r>
          </a:p>
          <a:p>
            <a:endParaRPr lang="hr-HR" sz="2500" dirty="0" smtClean="0"/>
          </a:p>
          <a:p>
            <a:r>
              <a:rPr lang="vi-VN" sz="2500" dirty="0" smtClean="0"/>
              <a:t> Poteškoće u izvođenju kompleksnih mentalnih procesa</a:t>
            </a:r>
            <a:endParaRPr lang="hr-HR" sz="2500" dirty="0" smtClean="0"/>
          </a:p>
          <a:p>
            <a:endParaRPr lang="vi-VN" sz="2500" dirty="0" smtClean="0"/>
          </a:p>
          <a:p>
            <a:r>
              <a:rPr lang="vi-VN" sz="2500" dirty="0" smtClean="0"/>
              <a:t> Oštećeno rasuđivanje, iskrivljeno opažanje</a:t>
            </a:r>
            <a:endParaRPr lang="hr-HR" sz="2500" dirty="0" smtClean="0"/>
          </a:p>
          <a:p>
            <a:endParaRPr lang="vi-VN" sz="2500" dirty="0" smtClean="0"/>
          </a:p>
          <a:p>
            <a:r>
              <a:rPr lang="vi-VN" sz="2500" dirty="0" smtClean="0"/>
              <a:t> Poremećeno izvođenje motoričkih aktivnosti</a:t>
            </a:r>
            <a:endParaRPr lang="hr-HR" sz="2500" dirty="0" smtClean="0"/>
          </a:p>
          <a:p>
            <a:endParaRPr lang="vi-VN" sz="2500" dirty="0" smtClean="0"/>
          </a:p>
          <a:p>
            <a:r>
              <a:rPr lang="hr-HR" sz="2500" dirty="0" smtClean="0"/>
              <a:t> Konjuktivalna injekcija, proširene zjenice</a:t>
            </a:r>
          </a:p>
          <a:p>
            <a:endParaRPr lang="hr-HR" sz="2500" dirty="0" smtClean="0"/>
          </a:p>
          <a:p>
            <a:r>
              <a:rPr lang="hr-HR" sz="2500" dirty="0" smtClean="0"/>
              <a:t> Povećan apetit, suha usta, tahikardija, nadražajni kašalj</a:t>
            </a:r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r-HR" b="1" dirty="0" smtClean="0"/>
              <a:t>POSLJEDICE</a:t>
            </a:r>
          </a:p>
          <a:p>
            <a:endParaRPr lang="hr-HR" b="1" dirty="0" smtClean="0"/>
          </a:p>
          <a:p>
            <a:r>
              <a:rPr lang="hr-HR" dirty="0" smtClean="0"/>
              <a:t> Pad odgovornosti</a:t>
            </a:r>
          </a:p>
          <a:p>
            <a:endParaRPr lang="hr-HR" dirty="0" smtClean="0"/>
          </a:p>
          <a:p>
            <a:r>
              <a:rPr lang="hr-HR" dirty="0" smtClean="0"/>
              <a:t> Gubitak motivacije za obveze</a:t>
            </a:r>
          </a:p>
          <a:p>
            <a:endParaRPr lang="hr-HR" dirty="0" smtClean="0"/>
          </a:p>
          <a:p>
            <a:r>
              <a:rPr lang="pl-PL" dirty="0" smtClean="0"/>
              <a:t> Pojacana sklonost zabavi i hedonizmu</a:t>
            </a:r>
          </a:p>
          <a:p>
            <a:endParaRPr lang="pl-PL" dirty="0" smtClean="0"/>
          </a:p>
          <a:p>
            <a:r>
              <a:rPr lang="pl-PL" dirty="0" smtClean="0"/>
              <a:t> Bahatost u komunikacijama sa okruzjem</a:t>
            </a:r>
          </a:p>
          <a:p>
            <a:endParaRPr lang="pl-PL" dirty="0" smtClean="0"/>
          </a:p>
          <a:p>
            <a:r>
              <a:rPr lang="hr-HR" dirty="0" smtClean="0"/>
              <a:t> Moguce panicne reakcije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Ecstasy, speed</a:t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5861"/>
            <a:ext cx="4038600" cy="49625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b="1" dirty="0" smtClean="0"/>
              <a:t>INTOKSIKACIJA</a:t>
            </a:r>
          </a:p>
          <a:p>
            <a:pPr>
              <a:buNone/>
            </a:pPr>
            <a:endParaRPr lang="hr-HR" b="1" dirty="0" smtClean="0"/>
          </a:p>
          <a:p>
            <a:r>
              <a:rPr lang="hr-HR" dirty="0" smtClean="0"/>
              <a:t> Hiperaktivnost, pojacana budnost, lazno poboljšanje psihofizickih performansi</a:t>
            </a:r>
          </a:p>
          <a:p>
            <a:endParaRPr lang="hr-HR" dirty="0" smtClean="0"/>
          </a:p>
          <a:p>
            <a:r>
              <a:rPr lang="hr-HR" dirty="0" smtClean="0"/>
              <a:t> Druzeljubivost, pojacana intimizacija, emotivna ekstrovertiranost</a:t>
            </a:r>
          </a:p>
          <a:p>
            <a:endParaRPr lang="hr-HR" dirty="0" smtClean="0"/>
          </a:p>
          <a:p>
            <a:r>
              <a:rPr lang="hr-HR" dirty="0" smtClean="0"/>
              <a:t> Razdrazljivost, moguce paranoidne interpretacije</a:t>
            </a:r>
          </a:p>
          <a:p>
            <a:endParaRPr lang="hr-HR" dirty="0" smtClean="0"/>
          </a:p>
          <a:p>
            <a:r>
              <a:rPr lang="hr-HR" dirty="0" smtClean="0"/>
              <a:t> Tahikardija, dehidracija, inapetencija</a:t>
            </a:r>
          </a:p>
          <a:p>
            <a:endParaRPr lang="hr-HR" dirty="0" smtClean="0"/>
          </a:p>
          <a:p>
            <a:r>
              <a:rPr lang="hr-HR" dirty="0" smtClean="0"/>
              <a:t> Mišicni grcevi, zamagljenost vida, mucnina</a:t>
            </a:r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b="1" dirty="0" smtClean="0"/>
              <a:t>POSLJEDICE</a:t>
            </a:r>
          </a:p>
          <a:p>
            <a:pPr>
              <a:buNone/>
            </a:pPr>
            <a:endParaRPr lang="hr-HR" b="1" dirty="0" smtClean="0"/>
          </a:p>
          <a:p>
            <a:r>
              <a:rPr lang="hr-HR" dirty="0" smtClean="0"/>
              <a:t> Razvoj ovisnosti, povećanje doze</a:t>
            </a:r>
          </a:p>
          <a:p>
            <a:endParaRPr lang="hr-HR" dirty="0" smtClean="0"/>
          </a:p>
          <a:p>
            <a:r>
              <a:rPr lang="hr-HR" dirty="0" smtClean="0"/>
              <a:t> Postiktalna depresija sa autodestrukcijama</a:t>
            </a:r>
          </a:p>
          <a:p>
            <a:endParaRPr lang="hr-HR" dirty="0" smtClean="0"/>
          </a:p>
          <a:p>
            <a:r>
              <a:rPr lang="pl-PL" dirty="0" smtClean="0"/>
              <a:t> Rizik prelaska na droge koje smiruju</a:t>
            </a:r>
          </a:p>
          <a:p>
            <a:endParaRPr lang="pl-PL" dirty="0" smtClean="0"/>
          </a:p>
          <a:p>
            <a:r>
              <a:rPr lang="hr-HR" dirty="0" smtClean="0"/>
              <a:t> Mogućnost paranoičnog ludila (speed psihoza)</a:t>
            </a:r>
          </a:p>
          <a:p>
            <a:endParaRPr lang="hr-HR" dirty="0" smtClean="0"/>
          </a:p>
          <a:p>
            <a:r>
              <a:rPr lang="hr-HR" dirty="0" smtClean="0"/>
              <a:t>Mršavljenje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Halucinogene droge</a:t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2985"/>
            <a:ext cx="4038600" cy="510541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r-HR" b="1" dirty="0" smtClean="0"/>
              <a:t>INTOKSIKACIJA</a:t>
            </a:r>
          </a:p>
          <a:p>
            <a:endParaRPr lang="hr-HR" b="1" dirty="0" smtClean="0"/>
          </a:p>
          <a:p>
            <a:r>
              <a:rPr lang="hr-HR" sz="2500" dirty="0" smtClean="0"/>
              <a:t> Promjena načina na koji vidimo, osjećamo i promišljamo svijet oko</a:t>
            </a:r>
          </a:p>
          <a:p>
            <a:pPr>
              <a:buNone/>
            </a:pPr>
            <a:r>
              <a:rPr lang="hr-HR" sz="2500" dirty="0" smtClean="0"/>
              <a:t>	sebe</a:t>
            </a:r>
          </a:p>
          <a:p>
            <a:endParaRPr lang="hr-HR" sz="2500" dirty="0" smtClean="0"/>
          </a:p>
          <a:p>
            <a:r>
              <a:rPr lang="hr-HR" sz="2500" dirty="0" smtClean="0"/>
              <a:t> Promjena realiteta u zanimljivo i zabavno ili neopisivo zastrašujuće</a:t>
            </a:r>
          </a:p>
          <a:p>
            <a:pPr>
              <a:buNone/>
            </a:pPr>
            <a:r>
              <a:rPr lang="hr-HR" sz="2500" dirty="0" smtClean="0"/>
              <a:t>	(dobro ili loše putovanje)</a:t>
            </a:r>
          </a:p>
          <a:p>
            <a:endParaRPr lang="hr-HR" sz="2500" dirty="0" smtClean="0"/>
          </a:p>
          <a:p>
            <a:r>
              <a:rPr lang="hr-HR" sz="2500" dirty="0" smtClean="0"/>
              <a:t> Promjena doživljaja vlastitog tijela, depersonalizacija</a:t>
            </a:r>
          </a:p>
          <a:p>
            <a:endParaRPr lang="hr-HR" sz="2500" dirty="0" smtClean="0"/>
          </a:p>
          <a:p>
            <a:r>
              <a:rPr lang="hr-HR" sz="2500" dirty="0" smtClean="0"/>
              <a:t> Promjena zvukova, boja, osjeta mirisa i okusa</a:t>
            </a:r>
          </a:p>
          <a:p>
            <a:endParaRPr lang="hr-HR" sz="2500" dirty="0" smtClean="0"/>
          </a:p>
          <a:p>
            <a:r>
              <a:rPr lang="hr-HR" sz="2500" dirty="0" smtClean="0"/>
              <a:t> Promjena emotivnog života (labilnost, proklizavanje oprečnih </a:t>
            </a:r>
            <a:r>
              <a:rPr lang="vi-VN" sz="2500" dirty="0" smtClean="0"/>
              <a:t>emocija, </a:t>
            </a:r>
            <a:endParaRPr lang="hr-HR" sz="2500" dirty="0" smtClean="0"/>
          </a:p>
          <a:p>
            <a:endParaRPr lang="pl-PL" sz="2500" dirty="0" smtClean="0"/>
          </a:p>
          <a:p>
            <a:r>
              <a:rPr lang="pl-PL" sz="2500" dirty="0" smtClean="0"/>
              <a:t> Bitno otežana koncentracija i komunikacija</a:t>
            </a:r>
          </a:p>
          <a:p>
            <a:endParaRPr lang="hr-HR" sz="2500" dirty="0" smtClean="0"/>
          </a:p>
          <a:p>
            <a:r>
              <a:rPr lang="hr-HR" sz="2500" dirty="0" smtClean="0"/>
              <a:t> Nepovezan govor proširene zjenice</a:t>
            </a:r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r-HR" b="1" dirty="0" smtClean="0"/>
              <a:t>POSLJEDICE</a:t>
            </a:r>
          </a:p>
          <a:p>
            <a:endParaRPr lang="hr-HR" b="1" dirty="0" smtClean="0"/>
          </a:p>
          <a:p>
            <a:endParaRPr lang="hr-HR" b="1" dirty="0" smtClean="0"/>
          </a:p>
          <a:p>
            <a:r>
              <a:rPr lang="hr-HR" dirty="0" smtClean="0"/>
              <a:t> Produbljivanje psihotičnosti</a:t>
            </a:r>
          </a:p>
          <a:p>
            <a:endParaRPr lang="hr-HR" dirty="0" smtClean="0"/>
          </a:p>
          <a:p>
            <a:r>
              <a:rPr lang="hr-HR" dirty="0" smtClean="0"/>
              <a:t> Razvoj psihoze</a:t>
            </a:r>
          </a:p>
          <a:p>
            <a:endParaRPr lang="hr-HR" dirty="0" smtClean="0"/>
          </a:p>
          <a:p>
            <a:r>
              <a:rPr lang="hr-HR" dirty="0" smtClean="0"/>
              <a:t> Povećan rizik nesreća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Kokain, crack</a:t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4423"/>
            <a:ext cx="4038600" cy="503397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r-HR" b="1" dirty="0" smtClean="0"/>
              <a:t>INTOKSIKACIJA</a:t>
            </a:r>
          </a:p>
          <a:p>
            <a:endParaRPr lang="hr-HR" dirty="0" smtClean="0"/>
          </a:p>
          <a:p>
            <a:r>
              <a:rPr lang="vi-VN" dirty="0" smtClean="0"/>
              <a:t> Bezrazložna euforija, neprimjereno uzbuđivanje, lociranje na</a:t>
            </a:r>
            <a:r>
              <a:rPr lang="hr-HR" dirty="0" smtClean="0"/>
              <a:t> minorno</a:t>
            </a:r>
          </a:p>
          <a:p>
            <a:endParaRPr lang="hr-HR" dirty="0" smtClean="0"/>
          </a:p>
          <a:p>
            <a:r>
              <a:rPr lang="hr-HR" dirty="0" smtClean="0"/>
              <a:t> Neprimjereno precjenjivanje osobnih potencijala, osjećaj svemoći</a:t>
            </a:r>
          </a:p>
          <a:p>
            <a:endParaRPr lang="hr-HR" dirty="0" smtClean="0"/>
          </a:p>
          <a:p>
            <a:r>
              <a:rPr lang="hr-HR" dirty="0" smtClean="0"/>
              <a:t>Povećana budnost</a:t>
            </a:r>
          </a:p>
          <a:p>
            <a:endParaRPr lang="hr-HR" dirty="0" smtClean="0"/>
          </a:p>
          <a:p>
            <a:r>
              <a:rPr lang="vi-VN" dirty="0" smtClean="0"/>
              <a:t> Poremećeno rasuđivanje, napetost, stereotipije, promjene u</a:t>
            </a:r>
          </a:p>
          <a:p>
            <a:r>
              <a:rPr lang="hr-HR" dirty="0" smtClean="0"/>
              <a:t>socijabilnosti</a:t>
            </a:r>
          </a:p>
          <a:p>
            <a:endParaRPr lang="hr-HR" dirty="0" smtClean="0"/>
          </a:p>
          <a:p>
            <a:r>
              <a:rPr lang="hr-HR" dirty="0" smtClean="0"/>
              <a:t> Preosjetljivost na osjetilne podražaje</a:t>
            </a:r>
          </a:p>
          <a:p>
            <a:endParaRPr lang="hr-HR" dirty="0" smtClean="0"/>
          </a:p>
          <a:p>
            <a:r>
              <a:rPr lang="it-IT" dirty="0" smtClean="0"/>
              <a:t> Paranoidne idealizacije, mogući halucinatorni elementi, delirij</a:t>
            </a:r>
          </a:p>
          <a:p>
            <a:endParaRPr lang="hr-HR" dirty="0" smtClean="0"/>
          </a:p>
          <a:p>
            <a:r>
              <a:rPr lang="hr-HR" dirty="0" smtClean="0"/>
              <a:t> Proširenje zjenica, mučnina, povraćanje, preznojavanje, drhtavica</a:t>
            </a:r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7299"/>
            <a:ext cx="4038600" cy="489110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r-HR" b="1" dirty="0" smtClean="0"/>
              <a:t>POSLJEDICE</a:t>
            </a:r>
          </a:p>
          <a:p>
            <a:endParaRPr lang="hr-HR" b="1" dirty="0" smtClean="0"/>
          </a:p>
          <a:p>
            <a:r>
              <a:rPr lang="hr-HR" dirty="0" smtClean="0"/>
              <a:t> Psihička ovisnost</a:t>
            </a:r>
          </a:p>
          <a:p>
            <a:endParaRPr lang="hr-HR" dirty="0" smtClean="0"/>
          </a:p>
          <a:p>
            <a:r>
              <a:rPr lang="hr-HR" dirty="0" smtClean="0"/>
              <a:t> Srčane aritmije, tahikardija</a:t>
            </a:r>
          </a:p>
          <a:p>
            <a:endParaRPr lang="hr-HR" dirty="0" smtClean="0"/>
          </a:p>
          <a:p>
            <a:r>
              <a:rPr lang="hr-HR" dirty="0" smtClean="0"/>
              <a:t> Oštećenje sluznice nosa</a:t>
            </a:r>
          </a:p>
          <a:p>
            <a:endParaRPr lang="hr-HR" dirty="0" smtClean="0"/>
          </a:p>
          <a:p>
            <a:r>
              <a:rPr lang="hr-HR" dirty="0" smtClean="0"/>
              <a:t> Poremećaji libida</a:t>
            </a:r>
          </a:p>
          <a:p>
            <a:endParaRPr lang="hr-HR" dirty="0" smtClean="0"/>
          </a:p>
          <a:p>
            <a:r>
              <a:rPr lang="hr-HR" dirty="0" smtClean="0"/>
              <a:t> Pad profesionalnih kapaciteta</a:t>
            </a:r>
          </a:p>
          <a:p>
            <a:endParaRPr lang="hr-HR" dirty="0" smtClean="0"/>
          </a:p>
          <a:p>
            <a:r>
              <a:rPr lang="hr-HR" dirty="0" smtClean="0"/>
              <a:t> Sklonost kriminalu, nesreće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Heroin</a:t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5861"/>
            <a:ext cx="4038600" cy="496254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r-HR" b="1" dirty="0" smtClean="0"/>
              <a:t>INTOKSIKACIJA</a:t>
            </a:r>
          </a:p>
          <a:p>
            <a:endParaRPr lang="hr-HR" dirty="0" smtClean="0"/>
          </a:p>
          <a:p>
            <a:r>
              <a:rPr lang="hr-HR" dirty="0" smtClean="0"/>
              <a:t> Flash, početna euforija te potom bezvoljnost, disforija</a:t>
            </a:r>
          </a:p>
          <a:p>
            <a:endParaRPr lang="hr-HR" dirty="0" smtClean="0"/>
          </a:p>
          <a:p>
            <a:r>
              <a:rPr lang="hr-HR" dirty="0" smtClean="0"/>
              <a:t> Psihomotorno usporenje</a:t>
            </a:r>
          </a:p>
          <a:p>
            <a:endParaRPr lang="hr-HR" dirty="0" smtClean="0"/>
          </a:p>
          <a:p>
            <a:r>
              <a:rPr lang="vi-VN" dirty="0" smtClean="0"/>
              <a:t> Oštećeno rasuđivanje, socijalno i radno funkcioniranje</a:t>
            </a:r>
          </a:p>
          <a:p>
            <a:endParaRPr lang="pl-PL" dirty="0" smtClean="0"/>
          </a:p>
          <a:p>
            <a:r>
              <a:rPr lang="pl-PL" dirty="0" smtClean="0"/>
              <a:t> Poremećeno kratkoročno pamćenje, pad koncentracije i </a:t>
            </a:r>
            <a:r>
              <a:rPr lang="hr-HR" dirty="0" smtClean="0"/>
              <a:t>pažnje</a:t>
            </a:r>
          </a:p>
          <a:p>
            <a:endParaRPr lang="hr-HR" dirty="0" smtClean="0"/>
          </a:p>
          <a:p>
            <a:r>
              <a:rPr lang="hr-HR" dirty="0" smtClean="0"/>
              <a:t> Mučnina, poteškoće mokrenja, opstipacija</a:t>
            </a:r>
          </a:p>
          <a:p>
            <a:endParaRPr lang="hr-HR" dirty="0" smtClean="0"/>
          </a:p>
          <a:p>
            <a:r>
              <a:rPr lang="hr-HR" dirty="0" smtClean="0"/>
              <a:t> Usporen i nejasan govor, sužene zjenice</a:t>
            </a:r>
          </a:p>
          <a:p>
            <a:endParaRPr lang="hr-HR" dirty="0" smtClean="0"/>
          </a:p>
          <a:p>
            <a:r>
              <a:rPr lang="pt-BR" dirty="0" smtClean="0"/>
              <a:t> Neosjetljivost na bol, usporeno disanje,</a:t>
            </a:r>
          </a:p>
          <a:p>
            <a:endParaRPr lang="hr-HR" dirty="0" smtClean="0"/>
          </a:p>
          <a:p>
            <a:r>
              <a:rPr lang="hr-HR" dirty="0" smtClean="0"/>
              <a:t>moguć dublji poremećaj svijesti</a:t>
            </a:r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r-HR" b="1" dirty="0" smtClean="0"/>
              <a:t>POSLJEDICE</a:t>
            </a:r>
          </a:p>
          <a:p>
            <a:endParaRPr lang="hr-HR" dirty="0" smtClean="0"/>
          </a:p>
          <a:p>
            <a:r>
              <a:rPr lang="hr-HR" dirty="0" smtClean="0"/>
              <a:t> Teška psihička i fizička ovisnost</a:t>
            </a:r>
          </a:p>
          <a:p>
            <a:endParaRPr lang="hr-HR" dirty="0" smtClean="0"/>
          </a:p>
          <a:p>
            <a:r>
              <a:rPr lang="hr-HR" dirty="0" smtClean="0"/>
              <a:t> Promjena osobnosti i ponašanja</a:t>
            </a:r>
          </a:p>
          <a:p>
            <a:endParaRPr lang="hr-HR" dirty="0" smtClean="0"/>
          </a:p>
          <a:p>
            <a:r>
              <a:rPr lang="hr-HR" dirty="0" smtClean="0"/>
              <a:t> Gubitak interesnih sfera, neodgovornost, povećana sklonost kriminalu</a:t>
            </a:r>
          </a:p>
          <a:p>
            <a:endParaRPr lang="hr-HR" dirty="0" smtClean="0"/>
          </a:p>
          <a:p>
            <a:r>
              <a:rPr lang="hr-HR" dirty="0" smtClean="0"/>
              <a:t> Opasnost infekcije hepatitisom, HIV-om</a:t>
            </a:r>
          </a:p>
          <a:p>
            <a:endParaRPr lang="hr-HR" dirty="0" smtClean="0"/>
          </a:p>
          <a:p>
            <a:r>
              <a:rPr lang="hr-HR" dirty="0" smtClean="0"/>
              <a:t>Moguće fatalno predoziranje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32680"/>
          </a:xfrm>
        </p:spPr>
        <p:txBody>
          <a:bodyPr/>
          <a:lstStyle/>
          <a:p>
            <a:r>
              <a:rPr lang="hr-HR" dirty="0" smtClean="0"/>
              <a:t>Distribucija opijatskih ovisnika</a:t>
            </a:r>
            <a:endParaRPr lang="hr-H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714488"/>
            <a:ext cx="628654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2800" b="1" dirty="0" smtClean="0">
                <a:latin typeface="Arial" charset="0"/>
              </a:rPr>
              <a:t>adolescencija = nemirno </a:t>
            </a:r>
            <a:r>
              <a:rPr lang="hr-HR" sz="2800" b="1" i="1" u="sng" dirty="0" smtClean="0">
                <a:latin typeface="Arial" charset="0"/>
              </a:rPr>
              <a:t>razvojno</a:t>
            </a:r>
            <a:r>
              <a:rPr lang="hr-HR" sz="2800" b="1" dirty="0" smtClean="0">
                <a:latin typeface="Arial" charset="0"/>
              </a:rPr>
              <a:t> </a:t>
            </a:r>
            <a:r>
              <a:rPr lang="hr-HR" sz="2800" b="1" i="1" dirty="0" smtClean="0">
                <a:latin typeface="Arial" charset="0"/>
              </a:rPr>
              <a:t>razdoblje</a:t>
            </a:r>
            <a:r>
              <a:rPr lang="hr-HR" sz="2800" b="1" dirty="0" smtClean="0">
                <a:latin typeface="Arial" charset="0"/>
              </a:rPr>
              <a:t>, stresno za samog adolescenta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sz="3200" dirty="0" smtClean="0"/>
              <a:t>obuhvaća niz psiho-socijalnih reakcija, promjena i prilagodbi kojima se u približno desetak godina dijete pretvori u odraslu osobu</a:t>
            </a:r>
          </a:p>
          <a:p>
            <a:r>
              <a:rPr lang="hr-HR" sz="3600" b="1" dirty="0" smtClean="0"/>
              <a:t>faza opozicije</a:t>
            </a:r>
            <a:r>
              <a:rPr lang="hr-HR" sz="4000" b="1" dirty="0" smtClean="0"/>
              <a:t> </a:t>
            </a:r>
            <a:r>
              <a:rPr lang="hr-HR" sz="4000" dirty="0" smtClean="0"/>
              <a:t>( </a:t>
            </a:r>
            <a:r>
              <a:rPr lang="hr-HR" sz="3200" dirty="0" smtClean="0"/>
              <a:t>11-12.</a:t>
            </a:r>
            <a:r>
              <a:rPr lang="hr-HR" sz="4000" dirty="0" smtClean="0"/>
              <a:t> </a:t>
            </a:r>
            <a:r>
              <a:rPr lang="hr-HR" sz="3200" dirty="0" smtClean="0"/>
              <a:t>do 14.godine)</a:t>
            </a:r>
          </a:p>
          <a:p>
            <a:pPr algn="ctr">
              <a:buFont typeface="Wingdings" pitchFamily="2" charset="2"/>
              <a:buNone/>
            </a:pPr>
            <a:r>
              <a:rPr lang="hr-HR" sz="3200" dirty="0" smtClean="0"/>
              <a:t>drsko, bučno ponašanje s tendencijom odbacivanja roditeljskih odgojnih stavova te preferiranjem stavova grupe vršnjaka</a:t>
            </a:r>
          </a:p>
          <a:p>
            <a:r>
              <a:rPr lang="hr-HR" sz="3600" b="1" dirty="0" smtClean="0"/>
              <a:t>faza afirmacije</a:t>
            </a:r>
            <a:r>
              <a:rPr lang="hr-HR" sz="3200" b="1" dirty="0" smtClean="0"/>
              <a:t>  </a:t>
            </a:r>
            <a:r>
              <a:rPr lang="hr-HR" sz="3200" dirty="0" smtClean="0"/>
              <a:t>( 14-18 godina)</a:t>
            </a:r>
          </a:p>
          <a:p>
            <a:pPr algn="ctr">
              <a:buFont typeface="Wingdings" pitchFamily="2" charset="2"/>
              <a:buNone/>
            </a:pPr>
            <a:r>
              <a:rPr lang="hr-HR" sz="3200" dirty="0" smtClean="0"/>
              <a:t>nastoje uspostaviti svoju neovisnost u odijevanju, frizuri, izboru glazbe; nastoje osporiti roditeljski autoritet</a:t>
            </a:r>
          </a:p>
          <a:p>
            <a:r>
              <a:rPr lang="hr-HR" sz="3600" b="1" dirty="0" smtClean="0"/>
              <a:t>faza socijalne inzercije</a:t>
            </a:r>
            <a:r>
              <a:rPr lang="hr-HR" sz="4000" b="1" dirty="0" smtClean="0"/>
              <a:t> </a:t>
            </a:r>
            <a:r>
              <a:rPr lang="hr-HR" sz="3200" dirty="0" smtClean="0"/>
              <a:t>(18-21 godina)</a:t>
            </a:r>
          </a:p>
          <a:p>
            <a:pPr algn="ctr">
              <a:buFont typeface="Wingdings" pitchFamily="2" charset="2"/>
              <a:buNone/>
            </a:pPr>
            <a:r>
              <a:rPr lang="hr-HR" sz="3200" dirty="0" smtClean="0"/>
              <a:t>kraj bitke za vlastitu autonomiju i identitet</a:t>
            </a:r>
          </a:p>
          <a:p>
            <a:pPr algn="ctr">
              <a:buFont typeface="Wingdings" pitchFamily="2" charset="2"/>
              <a:buNone/>
            </a:pPr>
            <a:r>
              <a:rPr lang="hr-HR" sz="3200" dirty="0" smtClean="0"/>
              <a:t>ulazak u svijet odraslih, zapošljavanja ili izbora studija po vlastitoj želji</a:t>
            </a:r>
          </a:p>
          <a:p>
            <a:endParaRPr lang="hr-HR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Nesubstancijalna ovisnost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Ovisnost o kocki</a:t>
            </a:r>
          </a:p>
          <a:p>
            <a:endParaRPr lang="hr-HR" dirty="0" smtClean="0"/>
          </a:p>
          <a:p>
            <a:r>
              <a:rPr lang="hr-HR" dirty="0" smtClean="0"/>
              <a:t>Ovisnost o internetu</a:t>
            </a:r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r>
              <a:rPr lang="hr-HR" sz="2400" dirty="0" smtClean="0"/>
              <a:t>Mehanizmi nastanka putem dopaminskih krugova nagrade</a:t>
            </a:r>
          </a:p>
          <a:p>
            <a:pPr algn="ctr">
              <a:buNone/>
            </a:pPr>
            <a:r>
              <a:rPr lang="hr-HR" sz="2400" dirty="0" smtClean="0"/>
              <a:t>Nema unošenja  sredstva ovisnosti izvana niti uočljivih tjelesnih tegoba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Kockanje ili kocka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311692"/>
          </a:xfrm>
        </p:spPr>
        <p:txBody>
          <a:bodyPr/>
          <a:lstStyle/>
          <a:p>
            <a:r>
              <a:rPr lang="hr-HR" dirty="0" smtClean="0"/>
              <a:t>Zajednički je naziv za skup raznovrsnih igara, ponašanja i aktivnosti, koje uključuju ulaganje novca, uz rizik i nadu u očekivanje pozitivnog ishoda, </a:t>
            </a:r>
          </a:p>
          <a:p>
            <a:pPr>
              <a:buNone/>
            </a:pPr>
            <a:r>
              <a:rPr lang="hr-HR" dirty="0" smtClean="0"/>
              <a:t>	tj. igrač riskira i nada se da će povratiti uloženo ili dobiti više od toga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Svaka naša aktivnost motivirana je s uživanjem</a:t>
            </a:r>
            <a:endParaRPr lang="hr-HR" dirty="0"/>
          </a:p>
        </p:txBody>
      </p:sp>
      <p:pic>
        <p:nvPicPr>
          <p:cNvPr id="4" name="Picture 6" descr="MEZOLIMBICKI-PUT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3071802" y="1707994"/>
            <a:ext cx="3214710" cy="2484093"/>
          </a:xfrm>
          <a:prstGeom prst="rect">
            <a:avLst/>
          </a:prstGeom>
          <a:noFill/>
        </p:spPr>
      </p:pic>
      <p:pic>
        <p:nvPicPr>
          <p:cNvPr id="6" name="Picture 7" descr="YES1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0035" y="3500438"/>
            <a:ext cx="3113394" cy="3357562"/>
          </a:xfrm>
          <a:prstGeom prst="rect">
            <a:avLst/>
          </a:prstGeom>
          <a:noFill/>
        </p:spPr>
      </p:pic>
      <p:pic>
        <p:nvPicPr>
          <p:cNvPr id="7" name="Picture 8" descr="YES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3500438"/>
            <a:ext cx="3047991" cy="31733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PATOLOŠKO KOCKANJE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Kad igrač nije u mogućnosti kontrolirati poriv za kockanjem, a izvođenjem tog čina šteti sebi ili drugima govorimo o PATOLOŠKOM  KOCKANJU</a:t>
            </a:r>
          </a:p>
          <a:p>
            <a:endParaRPr lang="hr-HR" sz="2400" dirty="0" smtClean="0"/>
          </a:p>
          <a:p>
            <a:r>
              <a:rPr lang="hr-HR" sz="2400" dirty="0" smtClean="0"/>
              <a:t>Jednostavnija dostupnost i veće mogućnosti kockanja  uzrokuju i veći broj kockara s problemima</a:t>
            </a:r>
          </a:p>
          <a:p>
            <a:endParaRPr lang="hr-HR" sz="2400" dirty="0" smtClean="0"/>
          </a:p>
          <a:p>
            <a:r>
              <a:rPr lang="hr-HR" sz="2400" dirty="0" smtClean="0"/>
              <a:t>Ekspanzija kockanja predstavlja značajni javno-zdravstveni rizik koji treba biti prepoznat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Prevalencija = 1-4% opće populacije*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Patološko kockanje tipično počinje u ranoj adolescenciji kod muškaraca (a kasnije u životu kod žena)</a:t>
            </a:r>
          </a:p>
          <a:p>
            <a:endParaRPr lang="hr-HR" dirty="0" smtClean="0"/>
          </a:p>
          <a:p>
            <a:r>
              <a:rPr lang="hr-HR" dirty="0" smtClean="0"/>
              <a:t>Adolescenti  su rizični zbog same prirode razvoja i odrastanja praćena znatiželjom i otkrivanjem svojih granica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*</a:t>
            </a:r>
            <a:r>
              <a:rPr lang="hr-HR" sz="1600" dirty="0" smtClean="0"/>
              <a:t>E. Koić, 2009.</a:t>
            </a:r>
            <a:endParaRPr lang="hr-H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Sličnosti s drugim ovisnostima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Gubitak kontrole</a:t>
            </a:r>
          </a:p>
          <a:p>
            <a:r>
              <a:rPr lang="hr-HR" dirty="0" smtClean="0"/>
              <a:t>Preokupiranost</a:t>
            </a:r>
          </a:p>
          <a:p>
            <a:r>
              <a:rPr lang="hr-HR" dirty="0" smtClean="0"/>
              <a:t>Negativan utjecaj na većinu životnih područja</a:t>
            </a:r>
          </a:p>
          <a:p>
            <a:r>
              <a:rPr lang="hr-HR" dirty="0" smtClean="0"/>
              <a:t>Tolerancija</a:t>
            </a:r>
          </a:p>
          <a:p>
            <a:r>
              <a:rPr lang="hr-HR" dirty="0" smtClean="0"/>
              <a:t>Sindrom ustezanja</a:t>
            </a:r>
          </a:p>
          <a:p>
            <a:endParaRPr lang="hr-HR" dirty="0" smtClean="0"/>
          </a:p>
          <a:p>
            <a:r>
              <a:rPr lang="hr-HR" dirty="0" smtClean="0"/>
              <a:t>Uključivanje </a:t>
            </a:r>
            <a:r>
              <a:rPr lang="hr-HR" dirty="0" smtClean="0"/>
              <a:t>u grupe samopomoći</a:t>
            </a:r>
          </a:p>
          <a:p>
            <a:r>
              <a:rPr lang="hr-HR" dirty="0" smtClean="0"/>
              <a:t>Uključivanje obitelji</a:t>
            </a:r>
          </a:p>
          <a:p>
            <a:endParaRPr lang="hr-HR" dirty="0" smtClean="0"/>
          </a:p>
          <a:p>
            <a:r>
              <a:rPr lang="hr-HR" dirty="0" smtClean="0"/>
              <a:t>stigmatizacija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hr-HR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hr-HR" sz="3500" b="1" dirty="0" smtClean="0">
                <a:solidFill>
                  <a:schemeClr val="accent1"/>
                </a:solidFill>
              </a:rPr>
              <a:t>Razlike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Fantazije o uspjehu i utjecaju</a:t>
            </a:r>
          </a:p>
          <a:p>
            <a:r>
              <a:rPr lang="hr-HR" dirty="0" smtClean="0"/>
              <a:t>Kognitivne distorzije</a:t>
            </a:r>
          </a:p>
          <a:p>
            <a:r>
              <a:rPr lang="hr-HR" dirty="0" smtClean="0"/>
              <a:t>Iracionalno ponašanje</a:t>
            </a:r>
          </a:p>
          <a:p>
            <a:r>
              <a:rPr lang="hr-HR" dirty="0" smtClean="0"/>
              <a:t>Brže nastaju financijski problemi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89870"/>
          </a:xfrm>
        </p:spPr>
        <p:txBody>
          <a:bodyPr>
            <a:normAutofit/>
          </a:bodyPr>
          <a:lstStyle/>
          <a:p>
            <a:r>
              <a:rPr lang="hr-HR" sz="1800" dirty="0" smtClean="0"/>
              <a:t>“lov na dugove”			gubitak kontrole		</a:t>
            </a:r>
            <a:br>
              <a:rPr lang="hr-HR" sz="1800" dirty="0" smtClean="0"/>
            </a:br>
            <a:r>
              <a:rPr lang="hr-HR" sz="1800" dirty="0" smtClean="0"/>
              <a:t>			problemi u većim životnim područjim</a:t>
            </a:r>
            <a:br>
              <a:rPr lang="hr-HR" sz="1800" dirty="0" smtClean="0"/>
            </a:br>
            <a:r>
              <a:rPr lang="hr-HR" sz="1800" dirty="0" smtClean="0"/>
              <a:t>      emocionalne veze				zaposlenje		financije		zakonski problemi</a:t>
            </a:r>
            <a:endParaRPr lang="hr-HR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Tijek poremećaja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11758"/>
          </a:xfrm>
        </p:spPr>
        <p:txBody>
          <a:bodyPr>
            <a:normAutofit lnSpcReduction="10000"/>
          </a:bodyPr>
          <a:lstStyle/>
          <a:p>
            <a:r>
              <a:rPr lang="hr-HR" sz="2400" dirty="0" smtClean="0"/>
              <a:t>Kroničnog tijeka uz </a:t>
            </a:r>
            <a:r>
              <a:rPr lang="hr-HR" sz="2400" u="sng" dirty="0" smtClean="0"/>
              <a:t>progresiju učestalosti kockanja,</a:t>
            </a:r>
            <a:r>
              <a:rPr lang="hr-HR" sz="2400" dirty="0" smtClean="0"/>
              <a:t> </a:t>
            </a:r>
            <a:r>
              <a:rPr lang="hr-HR" sz="2400" u="sng" dirty="0" smtClean="0"/>
              <a:t>količine uloženog novca,</a:t>
            </a:r>
            <a:r>
              <a:rPr lang="hr-HR" sz="2400" dirty="0" smtClean="0"/>
              <a:t> </a:t>
            </a:r>
            <a:r>
              <a:rPr lang="hr-HR" sz="2400" u="sng" dirty="0" smtClean="0"/>
              <a:t>zaokupljenosti kockanjem</a:t>
            </a:r>
            <a:r>
              <a:rPr lang="hr-HR" sz="2400" dirty="0" smtClean="0"/>
              <a:t>,  i </a:t>
            </a:r>
            <a:r>
              <a:rPr lang="hr-HR" sz="2400" u="sng" dirty="0" smtClean="0"/>
              <a:t>prikupljanjem novca za kockanje</a:t>
            </a:r>
          </a:p>
          <a:p>
            <a:endParaRPr lang="hr-HR" sz="2400" u="sng" dirty="0" smtClean="0"/>
          </a:p>
          <a:p>
            <a:pPr marL="578358" indent="-514350">
              <a:buFont typeface="+mj-lt"/>
              <a:buAutoNum type="arabicPeriod"/>
            </a:pPr>
            <a:r>
              <a:rPr lang="hr-HR" sz="2400" dirty="0" smtClean="0"/>
              <a:t>dobitnička faza- </a:t>
            </a:r>
            <a:r>
              <a:rPr lang="hr-HR" sz="2000" dirty="0" smtClean="0"/>
              <a:t>dobitak stimulira osjećaj svemoći</a:t>
            </a:r>
          </a:p>
          <a:p>
            <a:pPr marL="578358" indent="-514350">
              <a:buFont typeface="+mj-lt"/>
              <a:buAutoNum type="arabicPeriod"/>
            </a:pPr>
            <a:r>
              <a:rPr lang="hr-HR" sz="2400" dirty="0" smtClean="0"/>
              <a:t>Gubitnička faza- </a:t>
            </a:r>
            <a:r>
              <a:rPr lang="hr-HR" sz="2000" dirty="0" smtClean="0"/>
              <a:t>osjećaj loše sreće</a:t>
            </a:r>
          </a:p>
          <a:p>
            <a:pPr marL="578358" indent="-514350">
              <a:buFont typeface="+mj-lt"/>
              <a:buAutoNum type="arabicPeriod"/>
            </a:pPr>
            <a:r>
              <a:rPr lang="hr-HR" sz="2400" dirty="0" smtClean="0"/>
              <a:t>Faza očajanja- </a:t>
            </a:r>
            <a:r>
              <a:rPr lang="hr-HR" sz="2000" dirty="0" smtClean="0"/>
              <a:t>očajno traže način da povrate novac</a:t>
            </a:r>
          </a:p>
          <a:p>
            <a:pPr marL="578358" indent="-514350">
              <a:buFont typeface="+mj-lt"/>
              <a:buAutoNum type="arabicPeriod"/>
            </a:pPr>
            <a:r>
              <a:rPr lang="hr-HR" sz="2400" dirty="0" smtClean="0"/>
              <a:t>Faza beznađa- </a:t>
            </a:r>
            <a:r>
              <a:rPr lang="hr-HR" sz="2000" dirty="0" smtClean="0"/>
              <a:t>svjestan gubitničke pozicije ali ipak nastavlja sa kockanjem a glavni motivacijski faktor postaje uzbuđenje</a:t>
            </a:r>
          </a:p>
          <a:p>
            <a:endParaRPr lang="hr-HR" b="1" u="sng" dirty="0" smtClean="0"/>
          </a:p>
          <a:p>
            <a:r>
              <a:rPr lang="hr-HR" b="1" u="sng" dirty="0" smtClean="0"/>
              <a:t>Kod kockara je povećan i rizik za suicid</a:t>
            </a:r>
          </a:p>
          <a:p>
            <a:endParaRPr lang="hr-HR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Ovisnost o internetu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Oblik ovisnosti o računalima i označava fenomen pretjeranog ili ekstremnog korištenja interneta u tolikoj mjeri da donosi opasnost po zdravlje</a:t>
            </a:r>
          </a:p>
          <a:p>
            <a:endParaRPr lang="hr-HR" sz="2400" dirty="0" smtClean="0"/>
          </a:p>
          <a:p>
            <a:r>
              <a:rPr lang="hr-HR" sz="2400" dirty="0" smtClean="0"/>
              <a:t>Ovisnici o internetu zanemaruju normalne životne navike u cilju povećanja vremena koje provode na internetu</a:t>
            </a:r>
          </a:p>
          <a:p>
            <a:endParaRPr lang="hr-HR" dirty="0" smtClean="0"/>
          </a:p>
          <a:p>
            <a:r>
              <a:rPr lang="hr-HR" dirty="0" smtClean="0"/>
              <a:t>Virtualni svijet može služiti kao zamjena za realne socijalne kontakte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 priznaju svoju ovisnost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Ovisnici sve više vremena provode na mreži da bi mogli doći do svojeg zadovoljstva</a:t>
            </a:r>
          </a:p>
          <a:p>
            <a:r>
              <a:rPr lang="hr-HR" sz="2400" dirty="0" smtClean="0"/>
              <a:t>Korisnik gubi kontrolu i nije sposoban kontrolirati ili ograničiti vrijeme koje provodi na internetu</a:t>
            </a:r>
          </a:p>
          <a:p>
            <a:r>
              <a:rPr lang="hr-HR" sz="2400" dirty="0" smtClean="0"/>
              <a:t>Brani se poricanjem svoje ovisnosti i lažnim opravdavanjem vlastitog ponašanja</a:t>
            </a:r>
          </a:p>
          <a:p>
            <a:r>
              <a:rPr lang="hr-HR" sz="2400" dirty="0" smtClean="0"/>
              <a:t>Kod nekih se javlja osjećaj krivnje i ne mogu se osloboditi  svoje ovisnosti vlastitom voljom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83262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>
                <a:latin typeface="Arial" charset="0"/>
              </a:rPr>
              <a:t>Upravo su adolescenti  skloni, a što predstavlja i jednu od karakteristika samog razvojnog procesa, izbjegavati razmišljanje i reagirati kroz «acting out» ponašanje u većoj mjeri od odraslih. </a:t>
            </a:r>
          </a:p>
          <a:p>
            <a:pPr>
              <a:buNone/>
            </a:pPr>
            <a:endParaRPr lang="hr-HR" dirty="0" smtClean="0">
              <a:latin typeface="Arial" charset="0"/>
            </a:endParaRPr>
          </a:p>
          <a:p>
            <a:r>
              <a:rPr lang="hr-HR" dirty="0" smtClean="0">
                <a:latin typeface="Arial" charset="0"/>
              </a:rPr>
              <a:t>Jedan od ključnih aspekata adolescentnog razvoja upravo je formiranje identiteta. </a:t>
            </a:r>
          </a:p>
          <a:p>
            <a:pPr>
              <a:buNone/>
            </a:pPr>
            <a:r>
              <a:rPr lang="hr-HR" dirty="0" smtClean="0">
                <a:latin typeface="Arial" charset="0"/>
              </a:rPr>
              <a:t>	S nastupom fizioloških promjena puberteta mladi ljudi su prisiljeni uhvatiti se u koštac sa  idejom o sebi kao seksualnim, odvojenim entitetima.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>Liječenje otežano zbog nemogučnosti potpune apstinencije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400" dirty="0" smtClean="0"/>
              <a:t>Onemogućen pristupu na PC ovisnik  postaje neraspoložen, razdražljiv, nereguliranog sna, pojačano se znoji...</a:t>
            </a:r>
          </a:p>
          <a:p>
            <a:endParaRPr lang="hr-HR" sz="2400" dirty="0" smtClean="0"/>
          </a:p>
          <a:p>
            <a:r>
              <a:rPr lang="hr-HR" sz="2400" dirty="0" smtClean="0"/>
              <a:t>Bijeg u virtualni svijet kad pritisak svakodnevnice postaje prevelik</a:t>
            </a:r>
          </a:p>
          <a:p>
            <a:pPr lvl="1">
              <a:buFont typeface="Wingdings" pitchFamily="2" charset="2"/>
              <a:buChar char="Ø"/>
            </a:pPr>
            <a:r>
              <a:rPr lang="hr-HR" sz="2000" dirty="0" smtClean="0"/>
              <a:t>Zanemarivanje redovnih obaveza</a:t>
            </a:r>
          </a:p>
          <a:p>
            <a:pPr lvl="1">
              <a:buFont typeface="Wingdings" pitchFamily="2" charset="2"/>
              <a:buChar char="Ø"/>
            </a:pPr>
            <a:r>
              <a:rPr lang="hr-HR" sz="2000" dirty="0" smtClean="0"/>
              <a:t>Iscrpljenost zbog višesatnog noćnog surfanja</a:t>
            </a:r>
          </a:p>
          <a:p>
            <a:pPr lvl="1">
              <a:buFont typeface="Wingdings" pitchFamily="2" charset="2"/>
              <a:buChar char="Ø"/>
            </a:pPr>
            <a:r>
              <a:rPr lang="hr-HR" sz="2000" dirty="0" smtClean="0"/>
              <a:t>Odlazak na bolovanje</a:t>
            </a:r>
          </a:p>
          <a:p>
            <a:endParaRPr lang="hr-HR" sz="2400" dirty="0" smtClean="0"/>
          </a:p>
          <a:p>
            <a:r>
              <a:rPr lang="hr-HR" sz="2400" dirty="0" smtClean="0"/>
              <a:t>Naučiti savjesno koristiti medij, jer je on tu da nam olakša život a ne da preuzme kontrolu nad njim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b="1" dirty="0" smtClean="0"/>
              <a:t>Prevencija ovisnosti</a:t>
            </a:r>
            <a:endParaRPr lang="hr-HR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38313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sz="2000" i="1" dirty="0" smtClean="0"/>
              <a:t>Informiranje i educiranje o ranim znacima odstupanja od zdravog i socijalno prihvatljivog ponašanja tj. funkcioniranja.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r-HR" sz="2000" i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sz="2000" i="1" dirty="0" smtClean="0"/>
              <a:t>Osiguravanje kvalitetne skrbi i odgoja djece (mladih) koji ih čini prirodno radosnima i sigurnima.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r-HR" sz="2000" i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sz="2000" i="1" dirty="0" smtClean="0"/>
              <a:t>Važnost poduzimanja preventivnih aktivnosti od najranije dobi, te pravovremenih i učinkovitih aktivnosti na suzbijanju ovisnosti čim se otkrije problem (bez odgađanja, skrivanja problema ili traženja krivca u nekom/nečem drugom...).</a:t>
            </a: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Promocija mentalnog zdravlja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sz="2000" dirty="0" smtClean="0"/>
              <a:t>Novi sustav za mentalno zdravlje, sa svrhom  pomoći osobama “prije no što dobiju dijagnozu” </a:t>
            </a:r>
          </a:p>
          <a:p>
            <a:pPr>
              <a:lnSpc>
                <a:spcPct val="90000"/>
              </a:lnSpc>
            </a:pPr>
            <a:endParaRPr lang="hr-HR" sz="2000" dirty="0" smtClean="0"/>
          </a:p>
          <a:p>
            <a:pPr>
              <a:lnSpc>
                <a:spcPct val="90000"/>
              </a:lnSpc>
            </a:pPr>
            <a:r>
              <a:rPr lang="hr-HR" sz="2000" dirty="0" smtClean="0"/>
              <a:t>afirmiran na način da se obitelji i osobe javljaju bez otpora i straha od stigme.</a:t>
            </a:r>
          </a:p>
          <a:p>
            <a:pPr>
              <a:lnSpc>
                <a:spcPct val="90000"/>
              </a:lnSpc>
            </a:pPr>
            <a:endParaRPr lang="hr-HR" sz="2000" dirty="0" smtClean="0"/>
          </a:p>
          <a:p>
            <a:pPr>
              <a:lnSpc>
                <a:spcPct val="90000"/>
              </a:lnSpc>
            </a:pPr>
            <a:r>
              <a:rPr lang="hr-HR" sz="2000" dirty="0" smtClean="0"/>
              <a:t>Vrlo važni dio programa je promocija mentalnog zdravlja i primarno preventivno djelovanje (škola ispred svega, model ŠPPO) kroz odgoj za zdravo, samozaštitno i nerizično ponašanje</a:t>
            </a:r>
          </a:p>
          <a:p>
            <a:pPr>
              <a:lnSpc>
                <a:spcPct val="90000"/>
              </a:lnSpc>
            </a:pPr>
            <a:endParaRPr lang="hr-HR" sz="2000" dirty="0" smtClean="0"/>
          </a:p>
          <a:p>
            <a:pPr>
              <a:lnSpc>
                <a:spcPct val="90000"/>
              </a:lnSpc>
            </a:pPr>
            <a:r>
              <a:rPr lang="hr-HR" sz="2000" i="1" dirty="0" smtClean="0"/>
              <a:t>Odgoj djece (čovjeka) za samosvjesno i odgovorno ponašanje kojim čuva i unapređuje vlastito zdravlje</a:t>
            </a:r>
            <a:endParaRPr lang="en-US" sz="2000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661836"/>
          </a:xfrm>
        </p:spPr>
        <p:txBody>
          <a:bodyPr/>
          <a:lstStyle/>
          <a:p>
            <a:pPr algn="ctr"/>
            <a:r>
              <a:rPr lang="hr-HR" dirty="0" smtClean="0"/>
              <a:t> Hvala </a:t>
            </a:r>
            <a:r>
              <a:rPr lang="hr-HR" dirty="0" smtClean="0"/>
              <a:t>na pozornosti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857364"/>
            <a:ext cx="8043890" cy="45994"/>
          </a:xfrm>
        </p:spPr>
        <p:txBody>
          <a:bodyPr>
            <a:normAutofit fontScale="25000" lnSpcReduction="20000"/>
          </a:bodyPr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232812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000" dirty="0" smtClean="0"/>
              <a:t>Droga među mladima predstavlja iskrivljeni oblik komunikacije sa društvom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/>
            <a:endParaRPr lang="hr-HR" dirty="0" smtClean="0"/>
          </a:p>
          <a:p>
            <a:pPr marL="609600" indent="-609600">
              <a:buFont typeface="Wingdings" pitchFamily="2" charset="2"/>
              <a:buNone/>
            </a:pPr>
            <a:r>
              <a:rPr lang="hr-HR" sz="2400" dirty="0" smtClean="0"/>
              <a:t>Mladi ljudi se nalaze u konfliktu sa samim sobom (proces individuacije i separacije).</a:t>
            </a:r>
          </a:p>
          <a:p>
            <a:pPr marL="609600" indent="-609600" algn="ctr">
              <a:buFont typeface="Wingdings" pitchFamily="2" charset="2"/>
              <a:buNone/>
            </a:pPr>
            <a:endParaRPr lang="hr-HR" sz="2400" dirty="0" smtClean="0"/>
          </a:p>
          <a:p>
            <a:pPr marL="609600" indent="-609600" algn="ctr">
              <a:buFont typeface="Wingdings" pitchFamily="2" charset="2"/>
              <a:buNone/>
            </a:pPr>
            <a:r>
              <a:rPr lang="hr-HR" sz="2400" dirty="0" smtClean="0"/>
              <a:t>Ne snalaze se sa silnim promjenama na vlastitom tijelu s jedne strane , zahtjevima okoline s druge strane. </a:t>
            </a:r>
          </a:p>
          <a:p>
            <a:pPr marL="609600" indent="-609600" algn="ctr">
              <a:buFont typeface="Wingdings" pitchFamily="2" charset="2"/>
              <a:buNone/>
            </a:pPr>
            <a:endParaRPr lang="hr-HR" sz="2400" dirty="0" smtClean="0"/>
          </a:p>
          <a:p>
            <a:pPr marL="609600" indent="-609600" algn="ctr">
              <a:buFont typeface="Wingdings" pitchFamily="2" charset="2"/>
              <a:buNone/>
            </a:pPr>
            <a:r>
              <a:rPr lang="hr-HR" sz="2400" dirty="0" smtClean="0"/>
              <a:t>Oklina traži da se mladi čovjek sve više osamostaljuje.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b="1" dirty="0" smtClean="0"/>
              <a:t>Uzimanje droga često je odraz težnje za </a:t>
            </a:r>
            <a:r>
              <a:rPr lang="hr-HR" sz="2400" b="1" u="sng" dirty="0" smtClean="0"/>
              <a:t>samostalnošću i slobodom</a:t>
            </a:r>
            <a:r>
              <a:rPr lang="hr-HR" sz="2400" b="1" dirty="0" smtClean="0"/>
              <a:t> da sami odlučuju o sebi i svom budućem životu</a:t>
            </a:r>
            <a:endParaRPr lang="hr-H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hr-HR" sz="2000" dirty="0" smtClean="0"/>
              <a:t>Eksperiment s nekom od ilegalnih droga događa se mnogim običnim mladim ljudima</a:t>
            </a:r>
          </a:p>
          <a:p>
            <a:pPr algn="ctr">
              <a:buFont typeface="Wingdings" pitchFamily="2" charset="2"/>
              <a:buNone/>
            </a:pPr>
            <a:endParaRPr lang="hr-HR" sz="2000" dirty="0" smtClean="0"/>
          </a:p>
          <a:p>
            <a:pPr algn="ctr">
              <a:buFont typeface="Wingdings" pitchFamily="2" charset="2"/>
              <a:buNone/>
            </a:pPr>
            <a:r>
              <a:rPr lang="hr-HR" sz="2000" dirty="0" smtClean="0"/>
              <a:t>Pod utjecajem društva koje uzima ili nudi drogu (nezrelo “ja” i zaboravljanje roditeljskih “zabrana”) lako će to ponoviti</a:t>
            </a:r>
          </a:p>
          <a:p>
            <a:pPr algn="ctr">
              <a:buFont typeface="Wingdings" pitchFamily="2" charset="2"/>
              <a:buNone/>
            </a:pPr>
            <a:endParaRPr lang="hr-HR" sz="2000" dirty="0" smtClean="0"/>
          </a:p>
          <a:p>
            <a:pPr algn="ctr">
              <a:buFont typeface="Wingdings" pitchFamily="2" charset="2"/>
              <a:buNone/>
            </a:pPr>
            <a:r>
              <a:rPr lang="hr-HR" sz="2000" dirty="0" smtClean="0"/>
              <a:t>Učestalo drogiranje oštećuje funkciju SŽS a nakon nekog vremena može doći do nepopravljivih oštećenja finih struktura mozga.</a:t>
            </a:r>
          </a:p>
          <a:p>
            <a:pPr algn="ctr">
              <a:buFont typeface="Wingdings" pitchFamily="2" charset="2"/>
              <a:buNone/>
            </a:pPr>
            <a:endParaRPr lang="hr-HR" sz="2000" dirty="0" smtClean="0"/>
          </a:p>
          <a:p>
            <a:pPr algn="ctr">
              <a:buFont typeface="Wingdings" pitchFamily="2" charset="2"/>
              <a:buNone/>
            </a:pPr>
            <a:r>
              <a:rPr lang="hr-HR" sz="2000" dirty="0" smtClean="0"/>
              <a:t>Mozak zbog toga poremećeno funkcionira a o tome konzument uopće ne razmišlja</a:t>
            </a: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2286016"/>
          </a:xfrm>
        </p:spPr>
        <p:txBody>
          <a:bodyPr>
            <a:normAutofit/>
          </a:bodyPr>
          <a:lstStyle/>
          <a:p>
            <a:r>
              <a:rPr lang="hr-HR" sz="2000" dirty="0" smtClean="0"/>
              <a:t>Konzument se privikava na taj jednostavan i učinkovit mehanizm pridobivanja ugode i zadovoljstva gubeći sve više motivaciju da traži izvore zadovoljstva i nagradu kroz niz aktivnosti, kroz </a:t>
            </a:r>
            <a:r>
              <a:rPr lang="hr-HR" sz="2000" b="1" dirty="0" smtClean="0"/>
              <a:t>vlastiti uspjeh</a:t>
            </a:r>
            <a:r>
              <a:rPr lang="hr-HR" sz="2000" dirty="0" smtClean="0"/>
              <a:t>, kroz </a:t>
            </a:r>
            <a:r>
              <a:rPr lang="hr-HR" sz="2000" b="1" dirty="0" smtClean="0"/>
              <a:t>sve ono što život doista čini vrijednim življenja.</a:t>
            </a:r>
            <a:br>
              <a:rPr lang="hr-HR" sz="2000" b="1" dirty="0" smtClean="0"/>
            </a:br>
            <a:endParaRPr lang="hr-HR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88306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r-HR" sz="2000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sz="2000" dirty="0" smtClean="0"/>
              <a:t>Što se više udaljava od normalnih životnih sadržaja i druženja to će mu sve više jačati žudnja da sve spomenuto čega se radi droge odrekao, nadomjesti upravo drogiranjem</a:t>
            </a:r>
            <a:r>
              <a:rPr lang="hr-HR" sz="2000" b="1" dirty="0" smtClean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r-HR" sz="2000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sz="2000" dirty="0" smtClean="0"/>
              <a:t>Zaneseni drogama mladi konzumenti gotovo da se takmiče tko će više toga iskušati. Videći kako dileri zarađuju žele i oni dobiti na važnosti upravo preprodajom droga.</a:t>
            </a: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“onaj koji ima drogu popularan je, ima novca, nije ovisan o roditeljima”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168816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hr-HR" sz="2600" dirty="0" smtClean="0"/>
              <a:t>droga mu osigurava društvo, ima grupu u kojoj se dokazuje, nije mu dosadno</a:t>
            </a:r>
          </a:p>
          <a:p>
            <a:pPr algn="ctr">
              <a:buFont typeface="Wingdings" pitchFamily="2" charset="2"/>
              <a:buNone/>
            </a:pPr>
            <a:endParaRPr lang="hr-HR" sz="2600" dirty="0" smtClean="0"/>
          </a:p>
          <a:p>
            <a:pPr algn="ctr">
              <a:buFont typeface="Wingdings" pitchFamily="2" charset="2"/>
              <a:buNone/>
            </a:pPr>
            <a:r>
              <a:rPr lang="hr-HR" sz="2600" dirty="0" smtClean="0"/>
              <a:t>Postaju manipulativni i prikrivaju drugu stranu svog života</a:t>
            </a:r>
          </a:p>
          <a:p>
            <a:pPr algn="ctr">
              <a:buFont typeface="Wingdings" pitchFamily="2" charset="2"/>
              <a:buNone/>
            </a:pPr>
            <a:endParaRPr lang="hr-HR" sz="2600" dirty="0" smtClean="0"/>
          </a:p>
          <a:p>
            <a:pPr algn="ctr">
              <a:buFont typeface="Wingdings" pitchFamily="2" charset="2"/>
              <a:buNone/>
            </a:pPr>
            <a:r>
              <a:rPr lang="hr-HR" sz="2600" dirty="0" smtClean="0"/>
              <a:t>Nered u obiteljskim odnosima iskorištavaju da bi imali razlog više za izlaske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400" dirty="0" smtClean="0"/>
              <a:t>Zlouporaba droga i posljedična bolest ovisnosti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200" b="1" dirty="0" smtClean="0"/>
              <a:t>Droge</a:t>
            </a:r>
            <a:r>
              <a:rPr lang="hr-HR" sz="2200" dirty="0" smtClean="0"/>
              <a:t> su kemijske tvari prirodnog ili umjetnog podrijetla. Ako ih se redovito uzima mogu dovesti do stanja ovisnosti.</a:t>
            </a:r>
          </a:p>
          <a:p>
            <a:endParaRPr lang="hr-HR" sz="2200" dirty="0" smtClean="0"/>
          </a:p>
          <a:p>
            <a:r>
              <a:rPr lang="hr-HR" sz="2200" b="1" dirty="0" smtClean="0"/>
              <a:t>Ovisnost</a:t>
            </a:r>
            <a:r>
              <a:rPr lang="hr-HR" sz="2200" dirty="0" smtClean="0"/>
              <a:t> čine promjene psihičkog i fizičkog stanja osobe kao posljedica međudjelovanja živog organizma i supstance, a karakteriziraju ga ponašanje i mnoge druge promjene koje uvijek uključuju neodoljivu unutrašnju prisilu da se droga i dalje uzima unatoč spoznaji o štetnim posljedicama.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400" dirty="0" smtClean="0"/>
              <a:t>RAZVOJ PSIHIČKE OVISNOSTI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sz="3200" dirty="0" smtClean="0"/>
              <a:t>Uzimanje psihoaktivnih sredstava najčešće počinje kao </a:t>
            </a:r>
            <a:r>
              <a:rPr lang="hr-HR" sz="3200" b="1" dirty="0" smtClean="0"/>
              <a:t>eksperimentiranje</a:t>
            </a:r>
            <a:r>
              <a:rPr lang="hr-HR" sz="3200" dirty="0" smtClean="0"/>
              <a:t> , zadovoljenje znatiželje, lošom procjenom samokontrole, uzimanje “nečega” samo da se ispuni osjećaj unutarnje praznine ili da se promijeni iskrivljeni osjećaj doživljavanja samoga sebe i svijeta oko sebe</a:t>
            </a:r>
          </a:p>
          <a:p>
            <a:endParaRPr lang="hr-HR" sz="3200" dirty="0" smtClean="0"/>
          </a:p>
          <a:p>
            <a:r>
              <a:rPr lang="hr-HR" sz="3200" dirty="0" smtClean="0"/>
              <a:t>Kada se jednom upozna “opijajući” učinak droge, želi se to ponoviti. Sve se lakše pronađe “razlog” za ponavljanje “ugodnog” doživljaja</a:t>
            </a:r>
          </a:p>
          <a:p>
            <a:r>
              <a:rPr lang="hr-HR" sz="3200" dirty="0" smtClean="0"/>
              <a:t>S vremenom prerasta u trajno razmišljanje o uzimanju droge</a:t>
            </a:r>
          </a:p>
          <a:p>
            <a:r>
              <a:rPr lang="hr-HR" sz="3200" dirty="0" smtClean="0"/>
              <a:t>U početku još i djeluju unutarnji otpori, no oni postupno slabe</a:t>
            </a:r>
          </a:p>
          <a:p>
            <a:r>
              <a:rPr lang="hr-HR" sz="3200" dirty="0" smtClean="0"/>
              <a:t>Pobuđena želja se ubrzo pretvara u neodoljivu žudnju</a:t>
            </a:r>
          </a:p>
          <a:p>
            <a:r>
              <a:rPr lang="hr-HR" sz="3200" dirty="0" smtClean="0"/>
              <a:t>Pokušaj obuzdavanja žudnje stvara osjećaj napetosti sve do razine apstinencijske krize. U tom trenutku osoba više nije u stanju kontrolirati procese u vlastitoj glavi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1384</TotalTime>
  <Words>2118</Words>
  <Application>Microsoft Office PowerPoint</Application>
  <PresentationFormat>On-screen Show (4:3)</PresentationFormat>
  <Paragraphs>369</Paragraphs>
  <Slides>33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Verve</vt:lpstr>
      <vt:lpstr>IZAZOV PSIHOTROPNIH I NEKEMIJSKIH OVISNOSTI KOD MLADIH</vt:lpstr>
      <vt:lpstr>adolescencija = nemirno razvojno razdoblje, stresno za samog adolescenta</vt:lpstr>
      <vt:lpstr>Slide 3</vt:lpstr>
      <vt:lpstr>Droga među mladima predstavlja iskrivljeni oblik komunikacije sa društvom </vt:lpstr>
      <vt:lpstr>Uzimanje droga često je odraz težnje za samostalnošću i slobodom da sami odlučuju o sebi i svom budućem životu</vt:lpstr>
      <vt:lpstr>Konzument se privikava na taj jednostavan i učinkovit mehanizm pridobivanja ugode i zadovoljstva gubeći sve više motivaciju da traži izvore zadovoljstva i nagradu kroz niz aktivnosti, kroz vlastiti uspjeh, kroz sve ono što život doista čini vrijednim življenja. </vt:lpstr>
      <vt:lpstr>“onaj koji ima drogu popularan je, ima novca, nije ovisan o roditeljima”</vt:lpstr>
      <vt:lpstr>Zlouporaba droga i posljedična bolest ovisnosti</vt:lpstr>
      <vt:lpstr>RAZVOJ PSIHIČKE OVISNOSTI</vt:lpstr>
      <vt:lpstr>RIZIČNI ČIMBENICI</vt:lpstr>
      <vt:lpstr>ZAŠTITNI ČIMBENICI</vt:lpstr>
      <vt:lpstr>Podjela ovisnosti u praksi (I) </vt:lpstr>
      <vt:lpstr>Podjela ovisnosti u praksi (II) </vt:lpstr>
      <vt:lpstr>Marihuana i hašiš </vt:lpstr>
      <vt:lpstr>Ecstasy, speed </vt:lpstr>
      <vt:lpstr>Halucinogene droge </vt:lpstr>
      <vt:lpstr>Kokain, crack </vt:lpstr>
      <vt:lpstr>Heroin </vt:lpstr>
      <vt:lpstr>Distribucija opijatskih ovisnika</vt:lpstr>
      <vt:lpstr>Nesubstancijalna ovisnost</vt:lpstr>
      <vt:lpstr>Kockanje ili kocka</vt:lpstr>
      <vt:lpstr>Svaka naša aktivnost motivirana je s uživanjem</vt:lpstr>
      <vt:lpstr>PATOLOŠKO KOCKANJE</vt:lpstr>
      <vt:lpstr>Prevalencija = 1-4% opće populacije*</vt:lpstr>
      <vt:lpstr>Sličnosti s drugim ovisnostima</vt:lpstr>
      <vt:lpstr>“lov na dugove”   gubitak kontrole      problemi u većim životnim područjim       emocionalne veze    zaposlenje  financije  zakonski problemi</vt:lpstr>
      <vt:lpstr>Tijek poremećaja</vt:lpstr>
      <vt:lpstr>Ovisnost o internetu</vt:lpstr>
      <vt:lpstr>Ne priznaju svoju ovisnost</vt:lpstr>
      <vt:lpstr>Liječenje otežano zbog nemogučnosti potpune apstinencije</vt:lpstr>
      <vt:lpstr>Prevencija ovisnosti</vt:lpstr>
      <vt:lpstr>Promocija mentalnog zdravlja</vt:lpstr>
      <vt:lpstr> Hvala na pozornosti </vt:lpstr>
    </vt:vector>
  </TitlesOfParts>
  <Company>NZZJZPGZ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IZAZOV PSIHOTROPNIH I NEKEMIJSKIH OVISNOSTI KOD MLADIH</dc:title>
  <dc:creator>KALVARIJA</dc:creator>
  <cp:lastModifiedBy>Korisnik</cp:lastModifiedBy>
  <cp:revision>108</cp:revision>
  <dcterms:created xsi:type="dcterms:W3CDTF">2012-11-06T07:31:25Z</dcterms:created>
  <dcterms:modified xsi:type="dcterms:W3CDTF">2012-11-23T01:45:18Z</dcterms:modified>
</cp:coreProperties>
</file>